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8" r:id="rId1"/>
  </p:sldMasterIdLst>
  <p:notesMasterIdLst>
    <p:notesMasterId r:id="rId27"/>
  </p:notesMasterIdLst>
  <p:sldIdLst>
    <p:sldId id="256" r:id="rId2"/>
    <p:sldId id="315" r:id="rId3"/>
    <p:sldId id="316" r:id="rId4"/>
    <p:sldId id="314" r:id="rId5"/>
    <p:sldId id="318" r:id="rId6"/>
    <p:sldId id="264" r:id="rId7"/>
    <p:sldId id="319" r:id="rId8"/>
    <p:sldId id="320" r:id="rId9"/>
    <p:sldId id="321" r:id="rId10"/>
    <p:sldId id="328" r:id="rId11"/>
    <p:sldId id="329" r:id="rId12"/>
    <p:sldId id="286" r:id="rId13"/>
    <p:sldId id="287" r:id="rId14"/>
    <p:sldId id="331" r:id="rId15"/>
    <p:sldId id="283" r:id="rId16"/>
    <p:sldId id="330" r:id="rId17"/>
    <p:sldId id="289" r:id="rId18"/>
    <p:sldId id="288" r:id="rId19"/>
    <p:sldId id="290" r:id="rId20"/>
    <p:sldId id="291" r:id="rId21"/>
    <p:sldId id="292" r:id="rId22"/>
    <p:sldId id="295" r:id="rId23"/>
    <p:sldId id="296" r:id="rId24"/>
    <p:sldId id="332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2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633B8-8499-8B47-893B-B58338C3D502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3BCF3-5F04-D14C-8A4C-1BCDDC95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EMBeRS</a:t>
            </a:r>
            <a:r>
              <a:rPr lang="en-US" dirty="0" smtClean="0"/>
              <a:t> is a research project funded by the National Science Foundation focused on developing group</a:t>
            </a:r>
            <a:r>
              <a:rPr lang="en-US" baseline="0" dirty="0" smtClean="0"/>
              <a:t> activities that enable better interdisciplinary research and education. It is a collaboration between earth and environmental scientists, and learning scientists.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3BCF3-5F04-D14C-8A4C-1BCDDC9569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2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FC23-DB49-034F-B51E-1EAE917325AA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20A2-A1A1-5E45-AD74-1BEEAED39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gif"/><Relationship Id="rId9" Type="http://schemas.openxmlformats.org/officeDocument/2006/relationships/image" Target="../media/image8.jpeg"/><Relationship Id="rId10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 Your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dirty="0" smtClean="0"/>
              <a:t>. Deana Pennington</a:t>
            </a:r>
          </a:p>
          <a:p>
            <a:r>
              <a:rPr lang="en-US" dirty="0" smtClean="0"/>
              <a:t>University of Texas at El Paso</a:t>
            </a:r>
          </a:p>
          <a:p>
            <a:r>
              <a:rPr lang="en-US" dirty="0" smtClean="0"/>
              <a:t>June 10,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4" name="Picture 3" descr="EMBeRS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5" y="365699"/>
            <a:ext cx="8552208" cy="15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6481"/>
            <a:ext cx="8913813" cy="914400"/>
          </a:xfrm>
        </p:spPr>
        <p:txBody>
          <a:bodyPr/>
          <a:lstStyle/>
          <a:p>
            <a:r>
              <a:rPr lang="en-US" dirty="0" smtClean="0"/>
              <a:t>Model-Based Reasoning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CF41-B609-C441-9924-7803CDCB13DE}" type="datetime1">
              <a:rPr lang="en-US" smtClean="0"/>
              <a:t>6/7/17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15240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Models: Analogies</a:t>
            </a:r>
            <a:r>
              <a:rPr lang="en-US" sz="2000" dirty="0"/>
              <a:t>, metaphor</a:t>
            </a:r>
            <a:r>
              <a:rPr lang="en-US" sz="2000" dirty="0" smtClean="0"/>
              <a:t>, thought experiments, </a:t>
            </a:r>
            <a:r>
              <a:rPr lang="en-US" sz="2000" dirty="0"/>
              <a:t>visual models, </a:t>
            </a:r>
            <a:r>
              <a:rPr lang="en-US" sz="2000" dirty="0" smtClean="0"/>
              <a:t>semantic models and</a:t>
            </a:r>
            <a:r>
              <a:rPr lang="en-US" sz="2000" dirty="0"/>
              <a:t>/or simulation </a:t>
            </a:r>
            <a:r>
              <a:rPr lang="en-US" sz="2000" dirty="0" smtClean="0"/>
              <a:t>models… </a:t>
            </a:r>
          </a:p>
          <a:p>
            <a:r>
              <a:rPr lang="en-US" sz="2000" i="1" dirty="0"/>
              <a:t>u</a:t>
            </a:r>
            <a:r>
              <a:rPr lang="en-US" sz="2000" i="1" dirty="0" smtClean="0"/>
              <a:t>sed for </a:t>
            </a:r>
            <a:r>
              <a:rPr lang="en-US" sz="2000" i="1" dirty="0"/>
              <a:t>abstraction and communication of complex concept</a:t>
            </a:r>
            <a:r>
              <a:rPr lang="en-US" sz="2000" dirty="0"/>
              <a:t>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267200"/>
            <a:ext cx="792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Model-based reasoning: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Employing models to </a:t>
            </a:r>
            <a:r>
              <a:rPr lang="en-US" i="1" dirty="0" smtClean="0"/>
              <a:t>invoke conceptual change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Reasoning by mental modeling possibly aided by external devices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9400" y="5257800"/>
            <a:ext cx="207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Nersessian</a:t>
            </a:r>
            <a:r>
              <a:rPr lang="en-US" dirty="0"/>
              <a:t> 1999)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0600" y="3048000"/>
            <a:ext cx="7795871" cy="1200329"/>
            <a:chOff x="990600" y="3048000"/>
            <a:chExt cx="7795871" cy="1200329"/>
          </a:xfrm>
        </p:grpSpPr>
        <p:sp>
          <p:nvSpPr>
            <p:cNvPr id="7" name="Rectangle 6"/>
            <p:cNvSpPr/>
            <p:nvPr/>
          </p:nvSpPr>
          <p:spPr>
            <a:xfrm>
              <a:off x="990600" y="3048000"/>
              <a:ext cx="762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odels </a:t>
              </a:r>
              <a:r>
                <a:rPr lang="en-US" dirty="0"/>
                <a:t>enable the offloading and summarizing of complex information so </a:t>
              </a:r>
              <a:r>
                <a:rPr lang="en-US" dirty="0" smtClean="0"/>
                <a:t>that individuals can </a:t>
              </a:r>
              <a:r>
                <a:rPr lang="en-US" i="1" dirty="0"/>
                <a:t>grasp</a:t>
              </a:r>
              <a:r>
                <a:rPr lang="en-US" dirty="0"/>
                <a:t> and manipulate more </a:t>
              </a:r>
              <a:r>
                <a:rPr lang="en-US" dirty="0" smtClean="0"/>
                <a:t>information</a:t>
              </a:r>
              <a:endParaRPr lang="en-US" dirty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97976" y="3657600"/>
              <a:ext cx="19884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Ifenthaler</a:t>
              </a:r>
              <a:r>
                <a:rPr lang="en-US" dirty="0" smtClean="0"/>
                <a:t> 2013)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91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5356"/>
            <a:ext cx="8913813" cy="914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EMBeRS</a:t>
            </a:r>
            <a:r>
              <a:rPr lang="en-US" dirty="0" smtClean="0"/>
              <a:t> </a:t>
            </a:r>
            <a:r>
              <a:rPr lang="en-US" dirty="0" err="1" smtClean="0"/>
              <a:t>Appraoch</a:t>
            </a:r>
            <a:endParaRPr lang="en-US" dirty="0"/>
          </a:p>
        </p:txBody>
      </p:sp>
      <p:pic>
        <p:nvPicPr>
          <p:cNvPr id="4" name="Picture 3" descr="EMBeRS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6374"/>
            <a:ext cx="6431280" cy="1139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541" y="4168549"/>
            <a:ext cx="869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STRUCTURED PROCESS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Participatory </a:t>
            </a:r>
            <a:r>
              <a:rPr lang="mr-IN" dirty="0" smtClean="0"/>
              <a:t>–</a:t>
            </a:r>
            <a:r>
              <a:rPr lang="en-US" dirty="0" smtClean="0"/>
              <a:t> everyone has a turn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511" y="1401152"/>
            <a:ext cx="7913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INCORPORATION OF EXTERNAL REPRESENTATIONS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Every activity includes drawing, diagraming, charting, etc.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Intentionally </a:t>
            </a:r>
            <a:r>
              <a:rPr lang="en-US" b="1" dirty="0" smtClean="0"/>
              <a:t>invoke</a:t>
            </a:r>
            <a:r>
              <a:rPr lang="en-US" dirty="0" smtClean="0"/>
              <a:t> </a:t>
            </a:r>
            <a:r>
              <a:rPr lang="en-US" b="1" dirty="0" smtClean="0"/>
              <a:t>model-based reasoning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7511" y="2623300"/>
            <a:ext cx="8826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PURPOSEFUL INDIVIDUAL REFLECTION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Active listening </a:t>
            </a:r>
            <a:r>
              <a:rPr lang="mr-IN" dirty="0" smtClean="0"/>
              <a:t>–</a:t>
            </a:r>
            <a:r>
              <a:rPr lang="en-US" dirty="0" smtClean="0"/>
              <a:t> pay attention, try to grasp what they mean, ask for clarification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ry to connect it  to what you already know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787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Presenter: externalizing &amp;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49157"/>
            <a:ext cx="7610476" cy="4250066"/>
          </a:xfrm>
        </p:spPr>
        <p:txBody>
          <a:bodyPr>
            <a:normAutofit/>
          </a:bodyPr>
          <a:lstStyle/>
          <a:p>
            <a:r>
              <a:rPr lang="en-US" dirty="0" smtClean="0"/>
              <a:t>No right or wrong way to externalize</a:t>
            </a:r>
          </a:p>
          <a:p>
            <a:r>
              <a:rPr lang="en-US" dirty="0" smtClean="0"/>
              <a:t>Objective: </a:t>
            </a:r>
            <a:r>
              <a:rPr lang="en-US" b="1" dirty="0" smtClean="0">
                <a:solidFill>
                  <a:srgbClr val="FF0000"/>
                </a:solidFill>
              </a:rPr>
              <a:t>simplify and organize </a:t>
            </a:r>
            <a:r>
              <a:rPr lang="en-US" dirty="0" smtClean="0"/>
              <a:t>the messy knowledge in your head about your research area</a:t>
            </a:r>
          </a:p>
          <a:p>
            <a:r>
              <a:rPr lang="en-US" dirty="0" smtClean="0"/>
              <a:t>In a way you believe will make sense to the listener</a:t>
            </a:r>
          </a:p>
          <a:p>
            <a:r>
              <a:rPr lang="en-US" dirty="0" smtClean="0"/>
              <a:t>Avoid too much detail – 6-8 main points</a:t>
            </a:r>
          </a:p>
          <a:p>
            <a:r>
              <a:rPr lang="en-US" dirty="0" smtClean="0"/>
              <a:t>Avoid jargon</a:t>
            </a:r>
          </a:p>
          <a:p>
            <a:r>
              <a:rPr lang="en-US" dirty="0" smtClean="0"/>
              <a:t>Explain disciplinary terms</a:t>
            </a:r>
          </a:p>
          <a:p>
            <a:r>
              <a:rPr lang="en-US" dirty="0" smtClean="0"/>
              <a:t>Hold to your </a:t>
            </a:r>
            <a:r>
              <a:rPr lang="en-US" dirty="0" err="1" smtClean="0"/>
              <a:t>alloted</a:t>
            </a:r>
            <a:r>
              <a:rPr lang="en-US" dirty="0" smtClean="0"/>
              <a:t>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072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external representation</a:t>
            </a:r>
            <a:endParaRPr lang="en-US" dirty="0"/>
          </a:p>
        </p:txBody>
      </p:sp>
      <p:pic>
        <p:nvPicPr>
          <p:cNvPr id="6" name="Picture 5" descr="Screen Shot 2016-05-11 at 12.1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6" y="2443287"/>
            <a:ext cx="4099054" cy="2833313"/>
          </a:xfrm>
          <a:prstGeom prst="rect">
            <a:avLst/>
          </a:prstGeom>
        </p:spPr>
      </p:pic>
      <p:pic>
        <p:nvPicPr>
          <p:cNvPr id="7" name="Picture 6" descr="Screen Shot 2016-05-11 at 12.1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70" y="1246472"/>
            <a:ext cx="4559331" cy="3547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834" y="4338827"/>
            <a:ext cx="4102487" cy="21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44750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" y="5873750"/>
            <a:ext cx="15875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191" y="5540375"/>
            <a:ext cx="148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6421"/>
            <a:ext cx="8913813" cy="914400"/>
          </a:xfrm>
        </p:spPr>
        <p:txBody>
          <a:bodyPr/>
          <a:lstStyle/>
          <a:p>
            <a:r>
              <a:rPr lang="en-US" dirty="0" smtClean="0"/>
              <a:t>Active listening: non-presenter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67" y="1731145"/>
            <a:ext cx="7610476" cy="4584389"/>
          </a:xfrm>
        </p:spPr>
        <p:txBody>
          <a:bodyPr>
            <a:normAutofit/>
          </a:bodyPr>
          <a:lstStyle/>
          <a:p>
            <a:r>
              <a:rPr lang="en-US" dirty="0" smtClean="0"/>
              <a:t>Listening for understanding</a:t>
            </a:r>
          </a:p>
          <a:p>
            <a:pPr lvl="1"/>
            <a:r>
              <a:rPr lang="en-US" dirty="0" smtClean="0"/>
              <a:t>Listen attentively – don’t be distracted</a:t>
            </a:r>
          </a:p>
          <a:p>
            <a:pPr lvl="1"/>
            <a:r>
              <a:rPr lang="en-US" dirty="0" smtClean="0"/>
              <a:t>Clarify terminology</a:t>
            </a:r>
          </a:p>
          <a:p>
            <a:pPr lvl="1"/>
            <a:r>
              <a:rPr lang="en-US" dirty="0" smtClean="0"/>
              <a:t>Ask thoughtful questions</a:t>
            </a:r>
          </a:p>
          <a:p>
            <a:pPr lvl="1"/>
            <a:r>
              <a:rPr lang="en-US" dirty="0" smtClean="0"/>
              <a:t>Ask for a repeat of the statement</a:t>
            </a:r>
          </a:p>
          <a:p>
            <a:pPr lvl="1"/>
            <a:r>
              <a:rPr lang="en-US" dirty="0" smtClean="0"/>
              <a:t>State what you think you understand for confirmation or clarification</a:t>
            </a:r>
          </a:p>
          <a:p>
            <a:pPr lvl="1"/>
            <a:r>
              <a:rPr lang="en-US" dirty="0" smtClean="0"/>
              <a:t>You are trying to learn the other perspective</a:t>
            </a:r>
          </a:p>
          <a:p>
            <a:r>
              <a:rPr lang="en-US" dirty="0" smtClean="0"/>
              <a:t>NOT listening for rebuttal</a:t>
            </a:r>
          </a:p>
          <a:p>
            <a:pPr lvl="1"/>
            <a:r>
              <a:rPr lang="en-US" dirty="0" smtClean="0"/>
              <a:t>You will get your turn</a:t>
            </a:r>
          </a:p>
          <a:p>
            <a:pPr lvl="1"/>
            <a:r>
              <a:rPr lang="en-US" dirty="0" smtClean="0"/>
              <a:t>DON’T spend time thinking about what you will say</a:t>
            </a:r>
          </a:p>
          <a:p>
            <a:pPr lvl="1"/>
            <a:r>
              <a:rPr lang="en-US" dirty="0" smtClean="0"/>
              <a:t>DON’T hijack the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Now Let’s Do It!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7250" y="3102917"/>
            <a:ext cx="5685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Get in groups identified by instructor</a:t>
            </a:r>
          </a:p>
          <a:p>
            <a:r>
              <a:rPr lang="en-US" sz="2400" dirty="0" smtClean="0"/>
              <a:t>These instructions assume groups of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5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r>
              <a:rPr lang="en-US" dirty="0"/>
              <a:t> </a:t>
            </a:r>
            <a:r>
              <a:rPr lang="en-US" dirty="0" smtClean="0"/>
              <a:t>11”x13” or larger</a:t>
            </a:r>
          </a:p>
          <a:p>
            <a:r>
              <a:rPr lang="en-US" dirty="0" smtClean="0"/>
              <a:t>Sticky notes</a:t>
            </a:r>
          </a:p>
          <a:p>
            <a:r>
              <a:rPr lang="en-US" dirty="0" smtClean="0"/>
              <a:t>Markers</a:t>
            </a:r>
          </a:p>
          <a:p>
            <a:r>
              <a:rPr lang="en-US" dirty="0" smtClean="0"/>
              <a:t>Concept mapping tool (demo if you use this)</a:t>
            </a:r>
          </a:p>
        </p:txBody>
      </p:sp>
    </p:spTree>
    <p:extLst>
      <p:ext uri="{BB962C8B-B14F-4D97-AF65-F5344CB8AC3E}">
        <p14:creationId xmlns:p14="http://schemas.microsoft.com/office/powerpoint/2010/main" val="31454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representations (20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Using sticky notes, list five phenomena or theories (keywords) that are most important to your research</a:t>
            </a:r>
          </a:p>
          <a:p>
            <a:r>
              <a:rPr lang="en-US" sz="2800" dirty="0" smtClean="0"/>
              <a:t>Arrange them on the paper so that relationships between them can be shown with markers</a:t>
            </a:r>
          </a:p>
          <a:p>
            <a:r>
              <a:rPr lang="en-US" sz="2800" dirty="0" smtClean="0"/>
              <a:t>Add keywords as necessary</a:t>
            </a:r>
          </a:p>
          <a:p>
            <a:r>
              <a:rPr lang="en-US" sz="2800" dirty="0" smtClean="0"/>
              <a:t>Label the relationships with brief explanatory phrases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58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in your group (40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Whose last name is first in the alphabet? You start!</a:t>
            </a:r>
          </a:p>
          <a:p>
            <a:r>
              <a:rPr lang="en-US" dirty="0" smtClean="0"/>
              <a:t>Each person has 10-12 minutes</a:t>
            </a:r>
          </a:p>
          <a:p>
            <a:r>
              <a:rPr lang="en-US" dirty="0" smtClean="0"/>
              <a:t>Then shift to next person on right</a:t>
            </a:r>
          </a:p>
          <a:p>
            <a:r>
              <a:rPr lang="en-US" dirty="0" smtClean="0"/>
              <a:t>40 minutes total – instructor notify every 10 minutes</a:t>
            </a:r>
          </a:p>
          <a:p>
            <a:r>
              <a:rPr lang="en-US" dirty="0" smtClean="0"/>
              <a:t>Remember: ACTIVE LISTENING, PAY ATTENTION, CLARIFY VOCABULARY, RESTATE WHAT YOU THINK YOU UNDERSTAND, DON’T WORRY ABOUT YOUR 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29" y="3043603"/>
            <a:ext cx="5149391" cy="678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Lighting the fire of interdisciplinary teamwork</a:t>
            </a:r>
            <a:endParaRPr lang="en-US" sz="2800" dirty="0"/>
          </a:p>
        </p:txBody>
      </p:sp>
      <p:pic>
        <p:nvPicPr>
          <p:cNvPr id="4" name="Picture 3" descr="emb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13" y="3043603"/>
            <a:ext cx="2720787" cy="1530443"/>
          </a:xfrm>
          <a:prstGeom prst="rect">
            <a:avLst/>
          </a:prstGeom>
        </p:spPr>
      </p:pic>
      <p:pic>
        <p:nvPicPr>
          <p:cNvPr id="5" name="Picture 4" descr="EMBeRS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86" y="2038256"/>
            <a:ext cx="1426464" cy="1139952"/>
          </a:xfrm>
          <a:prstGeom prst="rect">
            <a:avLst/>
          </a:prstGeom>
        </p:spPr>
      </p:pic>
      <p:pic>
        <p:nvPicPr>
          <p:cNvPr id="6" name="Picture 5" descr="GRIFF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52" y="4719625"/>
            <a:ext cx="3051318" cy="868302"/>
          </a:xfrm>
          <a:prstGeom prst="rect">
            <a:avLst/>
          </a:prstGeom>
        </p:spPr>
      </p:pic>
      <p:pic>
        <p:nvPicPr>
          <p:cNvPr id="7" name="Picture 6" descr="NAU_PrimH_TM_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9" y="4574046"/>
            <a:ext cx="2983753" cy="1196159"/>
          </a:xfrm>
          <a:prstGeom prst="rect">
            <a:avLst/>
          </a:prstGeom>
        </p:spPr>
      </p:pic>
      <p:pic>
        <p:nvPicPr>
          <p:cNvPr id="8" name="Picture 7" descr="ncs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47" y="4719625"/>
            <a:ext cx="1975386" cy="868302"/>
          </a:xfrm>
          <a:prstGeom prst="rect">
            <a:avLst/>
          </a:prstGeom>
        </p:spPr>
      </p:pic>
      <p:pic>
        <p:nvPicPr>
          <p:cNvPr id="9" name="Picture 8" descr="nsf1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19244"/>
            <a:ext cx="1089933" cy="1096500"/>
          </a:xfrm>
          <a:prstGeom prst="rect">
            <a:avLst/>
          </a:prstGeom>
        </p:spPr>
      </p:pic>
      <p:pic>
        <p:nvPicPr>
          <p:cNvPr id="10" name="Picture 9" descr="UNL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57" y="5982752"/>
            <a:ext cx="1755361" cy="683551"/>
          </a:xfrm>
          <a:prstGeom prst="rect">
            <a:avLst/>
          </a:prstGeom>
        </p:spPr>
      </p:pic>
      <p:pic>
        <p:nvPicPr>
          <p:cNvPr id="11" name="Picture 10" descr="UTEP-logo-medium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99" y="5770206"/>
            <a:ext cx="1366834" cy="11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 (5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1643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one minute, summarize the research of the person on your RIGHT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85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across disciplines (5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202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one minute, state something new you learned from someone else in the group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3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(10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3"/>
            <a:ext cx="7610476" cy="2547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Within your group, list:</a:t>
            </a:r>
          </a:p>
          <a:p>
            <a:pPr marL="0" indent="0">
              <a:buNone/>
            </a:pPr>
            <a:r>
              <a:rPr lang="en-US" sz="2800" dirty="0" smtClean="0"/>
              <a:t>3-5 challenges that you encountered</a:t>
            </a:r>
          </a:p>
          <a:p>
            <a:pPr marL="0" indent="0">
              <a:buNone/>
            </a:pPr>
            <a:r>
              <a:rPr lang="en-US" sz="2800" dirty="0" smtClean="0"/>
              <a:t>3-5 things that helped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87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out (10)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were the challenges and aids? </a:t>
            </a:r>
          </a:p>
          <a:p>
            <a:pPr marL="0" indent="0">
              <a:buNone/>
            </a:pPr>
            <a:r>
              <a:rPr lang="en-US" sz="2800" dirty="0" smtClean="0"/>
              <a:t>Let’s combine our lists.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4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 (5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48" y="2325687"/>
            <a:ext cx="8331201" cy="4119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Explaining your research to someone outside your discipline is very difficult</a:t>
            </a:r>
          </a:p>
          <a:p>
            <a:r>
              <a:rPr lang="en-US" sz="2400" dirty="0" smtClean="0"/>
              <a:t>Pay attention to your jargon and assumptions</a:t>
            </a:r>
          </a:p>
          <a:p>
            <a:r>
              <a:rPr lang="en-US" sz="2400" dirty="0" smtClean="0"/>
              <a:t>Listen actively to others</a:t>
            </a:r>
          </a:p>
          <a:p>
            <a:r>
              <a:rPr lang="en-US" sz="2400" dirty="0" smtClean="0"/>
              <a:t>Use diagrams as a way to organize your thinking in advance of explaining</a:t>
            </a:r>
          </a:p>
          <a:p>
            <a:r>
              <a:rPr lang="en-US" sz="2400" dirty="0" smtClean="0"/>
              <a:t>Design a lightly structured, participatory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59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2006-13    NSF OCI-0636317, OCI-0753336, OCI-1135525</a:t>
            </a:r>
          </a:p>
          <a:p>
            <a:r>
              <a:rPr lang="en-US" dirty="0"/>
              <a:t>2013-15     SESYNC DBI-1052875</a:t>
            </a:r>
          </a:p>
          <a:p>
            <a:r>
              <a:rPr lang="en-US" dirty="0"/>
              <a:t>2015-18     NSF DGE-1545404 </a:t>
            </a:r>
            <a:endParaRPr lang="en-US" dirty="0" smtClean="0"/>
          </a:p>
          <a:p>
            <a:r>
              <a:rPr lang="en-US" dirty="0" err="1" smtClean="0"/>
              <a:t>EMBeRS</a:t>
            </a:r>
            <a:r>
              <a:rPr lang="en-US" dirty="0" smtClean="0"/>
              <a:t> team: Gabriele </a:t>
            </a:r>
            <a:r>
              <a:rPr lang="en-US" dirty="0" err="1" smtClean="0"/>
              <a:t>Bammer</a:t>
            </a:r>
            <a:r>
              <a:rPr lang="en-US" dirty="0" smtClean="0"/>
              <a:t>, Antje Danielson, Dave </a:t>
            </a:r>
            <a:r>
              <a:rPr lang="en-US" dirty="0" err="1" smtClean="0"/>
              <a:t>Gosselin</a:t>
            </a:r>
            <a:r>
              <a:rPr lang="en-US" dirty="0" smtClean="0"/>
              <a:t>, Geoffrey </a:t>
            </a:r>
            <a:r>
              <a:rPr lang="en-US" dirty="0" err="1" smtClean="0"/>
              <a:t>Habron</a:t>
            </a:r>
            <a:r>
              <a:rPr lang="en-US" dirty="0" smtClean="0"/>
              <a:t>, Dave Hawthorne, Rod </a:t>
            </a:r>
            <a:r>
              <a:rPr lang="en-US" dirty="0" err="1" smtClean="0"/>
              <a:t>Parnesll</a:t>
            </a:r>
            <a:r>
              <a:rPr lang="en-US" dirty="0" smtClean="0"/>
              <a:t>, Kate Thompson, Shirley Vincent</a:t>
            </a:r>
            <a:endParaRPr lang="en-US" dirty="0"/>
          </a:p>
          <a:p>
            <a:r>
              <a:rPr lang="en-US" b="1" dirty="0" smtClean="0">
                <a:solidFill>
                  <a:srgbClr val="FF6600"/>
                </a:solidFill>
              </a:rPr>
              <a:t>REMEMBER EMBERS!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Picture 3" descr="EMBeRS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29" y="5583483"/>
            <a:ext cx="1426464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EMBeRS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simplify the world through models – mental, conceptual, simulation, etc.</a:t>
            </a:r>
          </a:p>
          <a:p>
            <a:r>
              <a:rPr lang="en-US" dirty="0" smtClean="0"/>
              <a:t>In interdisciplinary work, we must co-develop shared mental models of the problem</a:t>
            </a:r>
          </a:p>
          <a:p>
            <a:r>
              <a:rPr lang="en-US" dirty="0" smtClean="0"/>
              <a:t>External representation of mental models facilitates co-creation of a </a:t>
            </a:r>
            <a:r>
              <a:rPr lang="en-US" b="1" i="1" dirty="0" smtClean="0"/>
              <a:t>shared problem model</a:t>
            </a:r>
          </a:p>
          <a:p>
            <a:r>
              <a:rPr lang="en-US" dirty="0" err="1" smtClean="0"/>
              <a:t>EMBeRS</a:t>
            </a:r>
            <a:r>
              <a:rPr lang="en-US" dirty="0" smtClean="0"/>
              <a:t> activities target </a:t>
            </a:r>
            <a:r>
              <a:rPr lang="en-US" b="1" i="1" dirty="0" smtClean="0"/>
              <a:t>participatory conceptual modeling</a:t>
            </a:r>
            <a:r>
              <a:rPr lang="en-US" dirty="0" smtClean="0"/>
              <a:t> using external representations, also known as </a:t>
            </a:r>
            <a:r>
              <a:rPr lang="en-US" b="1" i="1" dirty="0" smtClean="0"/>
              <a:t>boundary negotiating objects</a:t>
            </a:r>
          </a:p>
        </p:txBody>
      </p:sp>
    </p:spTree>
    <p:extLst>
      <p:ext uri="{BB962C8B-B14F-4D97-AF65-F5344CB8AC3E}">
        <p14:creationId xmlns:p14="http://schemas.microsoft.com/office/powerpoint/2010/main" val="25288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EMBERS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595562"/>
            <a:ext cx="7610476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Represent </a:t>
            </a:r>
            <a:r>
              <a:rPr lang="en-US" sz="2800" dirty="0"/>
              <a:t>and </a:t>
            </a:r>
            <a:r>
              <a:rPr lang="en-US" sz="2800" dirty="0" smtClean="0"/>
              <a:t>share your research </a:t>
            </a:r>
            <a:r>
              <a:rPr lang="en-US" sz="2800" dirty="0"/>
              <a:t>with </a:t>
            </a:r>
            <a:r>
              <a:rPr lang="en-US" sz="2800" dirty="0" smtClean="0"/>
              <a:t>others from different disciplines</a:t>
            </a:r>
          </a:p>
          <a:p>
            <a:r>
              <a:rPr lang="en-US" sz="2800" dirty="0" smtClean="0"/>
              <a:t>Engage </a:t>
            </a:r>
            <a:r>
              <a:rPr lang="en-US" sz="2800" dirty="0"/>
              <a:t>in active </a:t>
            </a:r>
            <a:r>
              <a:rPr lang="en-US" sz="2800" dirty="0" smtClean="0"/>
              <a:t>listening</a:t>
            </a:r>
          </a:p>
          <a:p>
            <a:r>
              <a:rPr lang="en-US" sz="2800" dirty="0" smtClean="0"/>
              <a:t>Reflect on what makes knowledge exchange across disciplines difficult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10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1: Communicating your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674" y="3198812"/>
            <a:ext cx="6108701" cy="18653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Understand the issues</a:t>
            </a:r>
          </a:p>
          <a:p>
            <a:r>
              <a:rPr lang="en-US" sz="2800" dirty="0" smtClean="0"/>
              <a:t>Learn about some strategies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26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52" y="2353728"/>
            <a:ext cx="2985463" cy="2030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07" y="2353728"/>
            <a:ext cx="2707406" cy="2030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34" y="4384282"/>
            <a:ext cx="3350773" cy="2218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5164" y="5427440"/>
            <a:ext cx="2838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Study nature</a:t>
            </a:r>
          </a:p>
          <a:p>
            <a:r>
              <a:rPr lang="en-US" dirty="0" smtClean="0"/>
              <a:t>“The phenology and productivity of a C3 grass</a:t>
            </a:r>
            <a:r>
              <a:rPr lang="is-IS" dirty="0" smtClean="0"/>
              <a:t>…”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25436" y="2336482"/>
            <a:ext cx="247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Study people</a:t>
            </a:r>
          </a:p>
          <a:p>
            <a:r>
              <a:rPr lang="en-US" dirty="0" smtClean="0"/>
              <a:t>“</a:t>
            </a:r>
            <a:r>
              <a:rPr lang="is-IS" dirty="0" smtClean="0"/>
              <a:t>…I study </a:t>
            </a:r>
            <a:r>
              <a:rPr lang="en-US" dirty="0" smtClean="0"/>
              <a:t>phenomenology, hermeneutics and structuration theory”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6083" y="4441508"/>
            <a:ext cx="2719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Study computation</a:t>
            </a:r>
          </a:p>
          <a:p>
            <a:r>
              <a:rPr lang="en-US" dirty="0" smtClean="0"/>
              <a:t>“First you must convert your data to RDF and then we can use machine learning</a:t>
            </a:r>
            <a:r>
              <a:rPr lang="is-IS" dirty="0" smtClean="0"/>
              <a:t>…”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797" y="736248"/>
            <a:ext cx="5367705" cy="53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Disciplinary Training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B527-6843-4846-B198-B359DD690804}" type="datetime1">
              <a:rPr lang="en-US" smtClean="0"/>
              <a:t>6/7/17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497" y="2098040"/>
            <a:ext cx="4359868" cy="3967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2943" y="283464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Social</a:t>
            </a:r>
          </a:p>
          <a:p>
            <a:pPr algn="ctr"/>
            <a:r>
              <a:rPr lang="en-US" dirty="0" smtClean="0"/>
              <a:t>Scientist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6261" y="287528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Natural</a:t>
            </a:r>
          </a:p>
          <a:p>
            <a:pPr algn="ctr"/>
            <a:r>
              <a:rPr lang="en-US" dirty="0" smtClean="0"/>
              <a:t>Scientist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5291" y="4734560"/>
            <a:ext cx="116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Engineer</a:t>
            </a:r>
            <a:endParaRPr lang="en-US" dirty="0"/>
          </a:p>
        </p:txBody>
      </p:sp>
      <p:sp>
        <p:nvSpPr>
          <p:cNvPr id="10" name="Notched Right Arrow 9"/>
          <p:cNvSpPr/>
          <p:nvPr/>
        </p:nvSpPr>
        <p:spPr>
          <a:xfrm rot="1094996">
            <a:off x="4900648" y="4088561"/>
            <a:ext cx="2556837" cy="251983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88647" y="4200882"/>
            <a:ext cx="1486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Freshman/</a:t>
            </a:r>
          </a:p>
          <a:p>
            <a:pPr algn="ctr"/>
            <a:r>
              <a:rPr lang="en-US" dirty="0" smtClean="0"/>
              <a:t>Sophomore</a:t>
            </a:r>
          </a:p>
          <a:p>
            <a:pPr algn="ctr"/>
            <a:r>
              <a:rPr lang="en-US" dirty="0" smtClean="0"/>
              <a:t>Core</a:t>
            </a:r>
          </a:p>
          <a:p>
            <a:pPr algn="ctr"/>
            <a:r>
              <a:rPr lang="en-US" dirty="0" smtClean="0"/>
              <a:t>Curriculum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493" y="2540383"/>
            <a:ext cx="26270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Different cultures:</a:t>
            </a:r>
          </a:p>
          <a:p>
            <a:r>
              <a:rPr lang="en-US" dirty="0" smtClean="0"/>
              <a:t>Ways of working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Data types</a:t>
            </a:r>
          </a:p>
          <a:p>
            <a:r>
              <a:rPr lang="en-US" dirty="0" smtClean="0"/>
              <a:t>Values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Epistemologies</a:t>
            </a:r>
          </a:p>
          <a:p>
            <a:r>
              <a:rPr lang="en-US" dirty="0" smtClean="0"/>
              <a:t>Uncertainty tolerance</a:t>
            </a:r>
          </a:p>
          <a:p>
            <a:r>
              <a:rPr lang="en-US" dirty="0" smtClean="0"/>
              <a:t>Etc.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32636" y="3644479"/>
            <a:ext cx="1573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Different knowledge: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54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731"/>
            <a:ext cx="8913813" cy="914400"/>
          </a:xfrm>
        </p:spPr>
        <p:txBody>
          <a:bodyPr/>
          <a:lstStyle/>
          <a:p>
            <a:r>
              <a:rPr lang="en-US" dirty="0" smtClean="0"/>
              <a:t>Mental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AEFD-D3C5-0F4C-B6D8-8C961C9C377B}" type="datetime1">
              <a:rPr lang="en-US" smtClean="0"/>
              <a:t>6/7/17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885" y="1760459"/>
            <a:ext cx="2594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Real world phenomenon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63" y="1338563"/>
            <a:ext cx="7031567" cy="5273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67159">
            <a:off x="4298750" y="2526091"/>
            <a:ext cx="1430033" cy="934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79" y="3077897"/>
            <a:ext cx="959721" cy="959721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5400000">
            <a:off x="2274729" y="3597100"/>
            <a:ext cx="632141" cy="914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73103" y="2114402"/>
            <a:ext cx="2440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Mental model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Our minds are rather messy places!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678" y="4068201"/>
            <a:ext cx="959721" cy="7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5856"/>
            <a:ext cx="8913813" cy="914400"/>
          </a:xfrm>
        </p:spPr>
        <p:txBody>
          <a:bodyPr/>
          <a:lstStyle/>
          <a:p>
            <a:r>
              <a:rPr lang="en-US" dirty="0" smtClean="0"/>
              <a:t>Explaining Perspectives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4C33-C011-3F45-B91C-968094EB1F6D}" type="datetime1">
              <a:rPr lang="en-US" smtClean="0"/>
              <a:t>6/7/17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42270" y="1788752"/>
            <a:ext cx="58172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Communication issues:</a:t>
            </a:r>
          </a:p>
          <a:p>
            <a:r>
              <a:rPr lang="en-US" sz="2400" dirty="0" smtClean="0"/>
              <a:t>Explainer:</a:t>
            </a:r>
          </a:p>
          <a:p>
            <a:r>
              <a:rPr lang="en-US" sz="2400" dirty="0" smtClean="0"/>
              <a:t>	Deep knowledge</a:t>
            </a:r>
          </a:p>
          <a:p>
            <a:r>
              <a:rPr lang="en-US" sz="2400" dirty="0" smtClean="0"/>
              <a:t>	Research frontiers</a:t>
            </a:r>
          </a:p>
          <a:p>
            <a:r>
              <a:rPr lang="en-US" sz="2400" dirty="0"/>
              <a:t>	Difficult to simplify</a:t>
            </a:r>
          </a:p>
          <a:p>
            <a:r>
              <a:rPr lang="en-US" sz="2400" dirty="0" smtClean="0"/>
              <a:t>	Difficult to represent</a:t>
            </a:r>
          </a:p>
          <a:p>
            <a:r>
              <a:rPr lang="en-US" sz="2400" dirty="0" smtClean="0"/>
              <a:t>Learner:</a:t>
            </a:r>
          </a:p>
          <a:p>
            <a:r>
              <a:rPr lang="en-US" sz="2400" dirty="0" smtClean="0"/>
              <a:t>	Lack of foundational concepts</a:t>
            </a:r>
          </a:p>
          <a:p>
            <a:r>
              <a:rPr lang="en-US" sz="2400" dirty="0" smtClean="0"/>
              <a:t>	Jargon unknown</a:t>
            </a:r>
          </a:p>
          <a:p>
            <a:r>
              <a:rPr lang="en-US" sz="2400" dirty="0" smtClean="0"/>
              <a:t>	No comparable mental model</a:t>
            </a:r>
          </a:p>
          <a:p>
            <a:r>
              <a:rPr lang="en-US" sz="2400" dirty="0" smtClean="0"/>
              <a:t>	No perceived connections to their 	own knowledge</a:t>
            </a:r>
          </a:p>
        </p:txBody>
      </p:sp>
    </p:spTree>
    <p:extLst>
      <p:ext uri="{BB962C8B-B14F-4D97-AF65-F5344CB8AC3E}">
        <p14:creationId xmlns:p14="http://schemas.microsoft.com/office/powerpoint/2010/main" val="16674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847</Words>
  <Application>Microsoft Macintosh PowerPoint</Application>
  <PresentationFormat>On-screen Show (4:3)</PresentationFormat>
  <Paragraphs>151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Mangal</vt:lpstr>
      <vt:lpstr>Office Theme</vt:lpstr>
      <vt:lpstr>Sharing Your Research</vt:lpstr>
      <vt:lpstr>Introducing EMBeRS</vt:lpstr>
      <vt:lpstr>The EMBeRS Approach</vt:lpstr>
      <vt:lpstr>Goals of this EMBERS activity</vt:lpstr>
      <vt:lpstr>Part 1: Communicating your research</vt:lpstr>
      <vt:lpstr>The Problem</vt:lpstr>
      <vt:lpstr>Disciplinary Training</vt:lpstr>
      <vt:lpstr>Mental Models</vt:lpstr>
      <vt:lpstr>Explaining Perspectives</vt:lpstr>
      <vt:lpstr>Model-Based Reasoning</vt:lpstr>
      <vt:lpstr>The EMBeRS Appraoch</vt:lpstr>
      <vt:lpstr>Presenter: externalizing &amp; sharing</vt:lpstr>
      <vt:lpstr>Examples of external representation</vt:lpstr>
      <vt:lpstr>Concept map</vt:lpstr>
      <vt:lpstr>Active listening: non-presenter</vt:lpstr>
      <vt:lpstr>Part 2: Now Let’s Do It!</vt:lpstr>
      <vt:lpstr>Tools</vt:lpstr>
      <vt:lpstr>Individual representations (20 min)</vt:lpstr>
      <vt:lpstr>Share in your group (40 min)</vt:lpstr>
      <vt:lpstr>Summarize (5 mins)</vt:lpstr>
      <vt:lpstr>Learning across disciplines (5 min)</vt:lpstr>
      <vt:lpstr>Reflection (10 mins)</vt:lpstr>
      <vt:lpstr>Report out (10)</vt:lpstr>
      <vt:lpstr>Wrap up (5 min)</vt:lpstr>
      <vt:lpstr>Acknowledgements</vt:lpstr>
    </vt:vector>
  </TitlesOfParts>
  <Company>University of Texas at El Paso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UTEP</dc:creator>
  <cp:lastModifiedBy>Pennington, Deana D</cp:lastModifiedBy>
  <cp:revision>87</cp:revision>
  <dcterms:created xsi:type="dcterms:W3CDTF">2016-07-10T17:32:10Z</dcterms:created>
  <dcterms:modified xsi:type="dcterms:W3CDTF">2017-06-07T20:14:56Z</dcterms:modified>
</cp:coreProperties>
</file>