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4"/>
  </p:notesMasterIdLst>
  <p:sldIdLst>
    <p:sldId id="257" r:id="rId2"/>
    <p:sldId id="258" r:id="rId3"/>
    <p:sldId id="259" r:id="rId4"/>
    <p:sldId id="264" r:id="rId5"/>
    <p:sldId id="265" r:id="rId6"/>
    <p:sldId id="266" r:id="rId7"/>
    <p:sldId id="267" r:id="rId8"/>
    <p:sldId id="268" r:id="rId9"/>
    <p:sldId id="269" r:id="rId10"/>
    <p:sldId id="270" r:id="rId11"/>
    <p:sldId id="271" r:id="rId12"/>
    <p:sldId id="272" r:id="rId13"/>
    <p:sldId id="292" r:id="rId14"/>
    <p:sldId id="293" r:id="rId15"/>
    <p:sldId id="294" r:id="rId16"/>
    <p:sldId id="295" r:id="rId17"/>
    <p:sldId id="296" r:id="rId18"/>
    <p:sldId id="297" r:id="rId19"/>
    <p:sldId id="298" r:id="rId20"/>
    <p:sldId id="299" r:id="rId21"/>
    <p:sldId id="301" r:id="rId22"/>
    <p:sldId id="273" r:id="rId23"/>
    <p:sldId id="275" r:id="rId24"/>
    <p:sldId id="276" r:id="rId25"/>
    <p:sldId id="277" r:id="rId26"/>
    <p:sldId id="278" r:id="rId27"/>
    <p:sldId id="279" r:id="rId28"/>
    <p:sldId id="290" r:id="rId29"/>
    <p:sldId id="303" r:id="rId30"/>
    <p:sldId id="302" r:id="rId31"/>
    <p:sldId id="281" r:id="rId32"/>
    <p:sldId id="280" r:id="rId33"/>
    <p:sldId id="291" r:id="rId34"/>
    <p:sldId id="283" r:id="rId35"/>
    <p:sldId id="282" r:id="rId36"/>
    <p:sldId id="286" r:id="rId37"/>
    <p:sldId id="285" r:id="rId38"/>
    <p:sldId id="287" r:id="rId39"/>
    <p:sldId id="288" r:id="rId40"/>
    <p:sldId id="284" r:id="rId41"/>
    <p:sldId id="289" r:id="rId42"/>
    <p:sldId id="263" r:id="rId4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215F4CD-C0BF-5546-85CB-6202CA5964AF}" v="50" dt="2018-08-07T20:08:56.4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3"/>
    <p:restoredTop sz="85584" autoAdjust="0"/>
  </p:normalViewPr>
  <p:slideViewPr>
    <p:cSldViewPr snapToGrid="0" snapToObjects="1">
      <p:cViewPr varScale="1">
        <p:scale>
          <a:sx n="79" d="100"/>
          <a:sy n="79" d="100"/>
        </p:scale>
        <p:origin x="1944" y="19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nnington, Deana D" userId="510c7cd8-f664-49dd-bb98-8223b9263def" providerId="ADAL" clId="{B215F4CD-C0BF-5546-85CB-6202CA5964AF}"/>
    <pc:docChg chg="custSel delSld modSld">
      <pc:chgData name="Pennington, Deana D" userId="510c7cd8-f664-49dd-bb98-8223b9263def" providerId="ADAL" clId="{B215F4CD-C0BF-5546-85CB-6202CA5964AF}" dt="2018-08-07T20:08:56.436" v="49" actId="20577"/>
      <pc:docMkLst>
        <pc:docMk/>
      </pc:docMkLst>
      <pc:sldChg chg="del">
        <pc:chgData name="Pennington, Deana D" userId="510c7cd8-f664-49dd-bb98-8223b9263def" providerId="ADAL" clId="{B215F4CD-C0BF-5546-85CB-6202CA5964AF}" dt="2018-08-07T20:07:44.675" v="0" actId="2696"/>
        <pc:sldMkLst>
          <pc:docMk/>
          <pc:sldMk cId="2802756939" sldId="260"/>
        </pc:sldMkLst>
      </pc:sldChg>
      <pc:sldChg chg="modSp">
        <pc:chgData name="Pennington, Deana D" userId="510c7cd8-f664-49dd-bb98-8223b9263def" providerId="ADAL" clId="{B215F4CD-C0BF-5546-85CB-6202CA5964AF}" dt="2018-08-07T20:08:45.896" v="47" actId="20577"/>
        <pc:sldMkLst>
          <pc:docMk/>
          <pc:sldMk cId="981892122" sldId="275"/>
        </pc:sldMkLst>
        <pc:spChg chg="mod">
          <ac:chgData name="Pennington, Deana D" userId="510c7cd8-f664-49dd-bb98-8223b9263def" providerId="ADAL" clId="{B215F4CD-C0BF-5546-85CB-6202CA5964AF}" dt="2018-08-07T20:08:45.896" v="47" actId="20577"/>
          <ac:spMkLst>
            <pc:docMk/>
            <pc:sldMk cId="981892122" sldId="275"/>
            <ac:spMk id="2" creationId="{00000000-0000-0000-0000-000000000000}"/>
          </ac:spMkLst>
        </pc:spChg>
      </pc:sldChg>
      <pc:sldChg chg="modSp">
        <pc:chgData name="Pennington, Deana D" userId="510c7cd8-f664-49dd-bb98-8223b9263def" providerId="ADAL" clId="{B215F4CD-C0BF-5546-85CB-6202CA5964AF}" dt="2018-08-07T20:08:56.436" v="49" actId="20577"/>
        <pc:sldMkLst>
          <pc:docMk/>
          <pc:sldMk cId="1040175172" sldId="277"/>
        </pc:sldMkLst>
        <pc:spChg chg="mod">
          <ac:chgData name="Pennington, Deana D" userId="510c7cd8-f664-49dd-bb98-8223b9263def" providerId="ADAL" clId="{B215F4CD-C0BF-5546-85CB-6202CA5964AF}" dt="2018-08-07T20:08:56.436" v="49" actId="20577"/>
          <ac:spMkLst>
            <pc:docMk/>
            <pc:sldMk cId="1040175172" sldId="277"/>
            <ac:spMk id="2" creationId="{00000000-0000-0000-0000-000000000000}"/>
          </ac:spMkLst>
        </pc:spChg>
      </pc:sldChg>
      <pc:sldChg chg="modSp">
        <pc:chgData name="Pennington, Deana D" userId="510c7cd8-f664-49dd-bb98-8223b9263def" providerId="ADAL" clId="{B215F4CD-C0BF-5546-85CB-6202CA5964AF}" dt="2018-08-07T20:08:29.660" v="27" actId="20577"/>
        <pc:sldMkLst>
          <pc:docMk/>
          <pc:sldMk cId="753183800" sldId="301"/>
        </pc:sldMkLst>
        <pc:spChg chg="mod">
          <ac:chgData name="Pennington, Deana D" userId="510c7cd8-f664-49dd-bb98-8223b9263def" providerId="ADAL" clId="{B215F4CD-C0BF-5546-85CB-6202CA5964AF}" dt="2018-08-07T20:08:24.949" v="22" actId="20577"/>
          <ac:spMkLst>
            <pc:docMk/>
            <pc:sldMk cId="753183800" sldId="301"/>
            <ac:spMk id="2" creationId="{00000000-0000-0000-0000-000000000000}"/>
          </ac:spMkLst>
        </pc:spChg>
        <pc:spChg chg="mod">
          <ac:chgData name="Pennington, Deana D" userId="510c7cd8-f664-49dd-bb98-8223b9263def" providerId="ADAL" clId="{B215F4CD-C0BF-5546-85CB-6202CA5964AF}" dt="2018-08-07T20:08:29.660" v="27" actId="20577"/>
          <ac:spMkLst>
            <pc:docMk/>
            <pc:sldMk cId="753183800" sldId="301"/>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40621E-DE8D-794D-8C75-AF30D49644DF}" type="datetimeFigureOut">
              <a:rPr lang="en-US" smtClean="0"/>
              <a:t>8/7/18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1669AB-DC2C-B142-878C-B2EFF2A45A96}" type="slidenum">
              <a:rPr lang="en-US" smtClean="0"/>
              <a:t>‹#›</a:t>
            </a:fld>
            <a:endParaRPr lang="en-US"/>
          </a:p>
        </p:txBody>
      </p:sp>
    </p:spTree>
    <p:extLst>
      <p:ext uri="{BB962C8B-B14F-4D97-AF65-F5344CB8AC3E}">
        <p14:creationId xmlns:p14="http://schemas.microsoft.com/office/powerpoint/2010/main" val="182901809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EMBeRS</a:t>
            </a:r>
            <a:r>
              <a:rPr lang="en-US" dirty="0"/>
              <a:t> is a research project funded by the National Science Foundation focused on developing group</a:t>
            </a:r>
            <a:r>
              <a:rPr lang="en-US" baseline="0" dirty="0"/>
              <a:t> activities that enable better interdisciplinary research and education. It is a collaboration between earth and environmental scientists, and learning scientists.</a:t>
            </a:r>
            <a:endParaRPr lang="en-US" dirty="0"/>
          </a:p>
        </p:txBody>
      </p:sp>
      <p:sp>
        <p:nvSpPr>
          <p:cNvPr id="4" name="Slide Number Placeholder 3"/>
          <p:cNvSpPr>
            <a:spLocks noGrp="1"/>
          </p:cNvSpPr>
          <p:nvPr>
            <p:ph type="sldNum" sz="quarter" idx="10"/>
          </p:nvPr>
        </p:nvSpPr>
        <p:spPr/>
        <p:txBody>
          <a:bodyPr/>
          <a:lstStyle/>
          <a:p>
            <a:fld id="{EBB3BCF3-5F04-D14C-8A4C-1BCDDC95699A}" type="slidenum">
              <a:rPr lang="en-US" smtClean="0"/>
              <a:t>2</a:t>
            </a:fld>
            <a:endParaRPr lang="en-US"/>
          </a:p>
        </p:txBody>
      </p:sp>
    </p:spTree>
    <p:extLst>
      <p:ext uri="{BB962C8B-B14F-4D97-AF65-F5344CB8AC3E}">
        <p14:creationId xmlns:p14="http://schemas.microsoft.com/office/powerpoint/2010/main" val="4110429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Excerpt from: </a:t>
            </a:r>
            <a:r>
              <a:rPr lang="en-US" dirty="0">
                <a:effectLst/>
              </a:rPr>
              <a:t>Pennington, D. (2011). Collaborative, cross-disciplinary learning and co-emergent innovation in informatics teams. </a:t>
            </a:r>
            <a:r>
              <a:rPr lang="en-US" i="1" dirty="0">
                <a:effectLst/>
              </a:rPr>
              <a:t>International Journal of Earth System Informatics</a:t>
            </a:r>
            <a:r>
              <a:rPr lang="en-US" dirty="0">
                <a:effectLst/>
              </a:rPr>
              <a:t>, </a:t>
            </a:r>
            <a:r>
              <a:rPr lang="en-US" i="1" dirty="0">
                <a:effectLst/>
              </a:rPr>
              <a:t>4</a:t>
            </a:r>
            <a:r>
              <a:rPr lang="en-US" dirty="0">
                <a:effectLst/>
              </a:rPr>
              <a:t>(2), 55–68.</a:t>
            </a:r>
            <a:endParaRPr lang="en-US" dirty="0"/>
          </a:p>
          <a:p>
            <a:endParaRPr lang="en-US" dirty="0"/>
          </a:p>
          <a:p>
            <a:r>
              <a:rPr lang="en-US" sz="1200" kern="1200" dirty="0">
                <a:solidFill>
                  <a:schemeClr val="tx1"/>
                </a:solidFill>
                <a:effectLst/>
                <a:latin typeface="+mn-lt"/>
                <a:ea typeface="+mn-ea"/>
                <a:cs typeface="+mn-cs"/>
              </a:rPr>
              <a:t>Figure 4 (caption). Conceptual model of cross-disciplinary teamwork.  Teamwork occurs in a context or environment that includes all of the  ecosystem components outside of the team itself, occurring at the same, higher, or lower scales.  The team has a structure described by the numbers and kinds of components (people from different disciplines, relevant tools and resources).  Components have functions based on interactions.  Empirical studies of collaborative research teams suggest that four interactions, in particular, predict successful efforts.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Text: We know from studies of other systems that while system components and the environment are important, it is the development of linkages and connections between these, through interactions, that bring about system level properties (Levin 1998).  Shared vision and aligned research goals are system level properties that must </a:t>
            </a:r>
            <a:r>
              <a:rPr lang="en-US" sz="1200" i="1" kern="1200" dirty="0">
                <a:solidFill>
                  <a:schemeClr val="tx1"/>
                </a:solidFill>
                <a:effectLst/>
                <a:latin typeface="+mn-lt"/>
                <a:ea typeface="+mn-ea"/>
                <a:cs typeface="+mn-cs"/>
              </a:rPr>
              <a:t>emerge</a:t>
            </a:r>
            <a:r>
              <a:rPr lang="en-US" sz="1200" kern="1200" dirty="0">
                <a:solidFill>
                  <a:schemeClr val="tx1"/>
                </a:solidFill>
                <a:effectLst/>
                <a:latin typeface="+mn-lt"/>
                <a:ea typeface="+mn-ea"/>
                <a:cs typeface="+mn-cs"/>
              </a:rPr>
              <a:t> from interactions between team members (Figure 4).  As interactions occur, team leaders must orchestrate those interactions such that members learn about each other’s perspectives, conceptual linkages are identified, and common ground is constructed.  From that common conceptual ground, a shared vision and aligned research goals emerge.  Because the emergence of shared vision and aligned research goals depends primarily on the development of conceptual connections between participants, the focus of early team interactions should be on identifying and building </a:t>
            </a:r>
            <a:r>
              <a:rPr lang="en-US" sz="1200" i="1" kern="1200" dirty="0">
                <a:solidFill>
                  <a:schemeClr val="tx1"/>
                </a:solidFill>
                <a:effectLst/>
                <a:latin typeface="+mn-lt"/>
                <a:ea typeface="+mn-ea"/>
                <a:cs typeface="+mn-cs"/>
              </a:rPr>
              <a:t>any</a:t>
            </a:r>
            <a:r>
              <a:rPr lang="en-US" sz="1200" kern="1200" dirty="0">
                <a:solidFill>
                  <a:schemeClr val="tx1"/>
                </a:solidFill>
                <a:effectLst/>
                <a:latin typeface="+mn-lt"/>
                <a:ea typeface="+mn-ea"/>
                <a:cs typeface="+mn-cs"/>
              </a:rPr>
              <a:t> conceptual linkages, not just researchable connections.  If enough conceptual linkages are constructed a threshold will eventually be crossed that allows interdisciplinary research problems to emerge.  For instance, Pennington, Michener et al. (2008) reported problems relating informatics subjects to ecology researchers that improved when the focus was shifted to showing applications in other fields.  Though the specific applications were not the research focus of the ecologists, and the specific informatics topics were not necessarily the focus of the IT experts, the scientists were better able to grasp other abstract informatics topics if they could first make a conceptual connection via another science field.  This same phenomenon was reported by </a:t>
            </a:r>
            <a:r>
              <a:rPr lang="en-US" sz="1200" kern="1200" dirty="0" err="1">
                <a:solidFill>
                  <a:schemeClr val="tx1"/>
                </a:solidFill>
                <a:effectLst/>
                <a:latin typeface="+mn-lt"/>
                <a:ea typeface="+mn-ea"/>
                <a:cs typeface="+mn-cs"/>
              </a:rPr>
              <a:t>Pinheiro</a:t>
            </a:r>
            <a:r>
              <a:rPr lang="en-US" sz="1200" kern="1200" dirty="0">
                <a:solidFill>
                  <a:schemeClr val="tx1"/>
                </a:solidFill>
                <a:effectLst/>
                <a:latin typeface="+mn-lt"/>
                <a:ea typeface="+mn-ea"/>
                <a:cs typeface="+mn-cs"/>
              </a:rPr>
              <a:t> da Silva et al. (2010), where they struggled with connecting concepts between IT experts, mathematicians and geoscientists until they shifted their focus to examples of application in astronomy.  Once those connections were made, they were able to move forward with geosciences applications.  </a:t>
            </a:r>
            <a:r>
              <a:rPr lang="en-US" sz="1200" kern="1200" dirty="0" err="1">
                <a:solidFill>
                  <a:schemeClr val="tx1"/>
                </a:solidFill>
                <a:effectLst/>
                <a:latin typeface="+mn-lt"/>
                <a:ea typeface="+mn-ea"/>
                <a:cs typeface="+mn-cs"/>
              </a:rPr>
              <a:t>Pinheiro</a:t>
            </a:r>
            <a:r>
              <a:rPr lang="en-US" sz="1200" kern="1200" dirty="0">
                <a:solidFill>
                  <a:schemeClr val="tx1"/>
                </a:solidFill>
                <a:effectLst/>
                <a:latin typeface="+mn-lt"/>
                <a:ea typeface="+mn-ea"/>
                <a:cs typeface="+mn-cs"/>
              </a:rPr>
              <a:t> da Silva et al. (ibid.) provide an interesting mathematical explanation for this phenomenon.</a:t>
            </a:r>
          </a:p>
          <a:p>
            <a:r>
              <a:rPr lang="en-US" sz="1200" kern="1200" dirty="0">
                <a:solidFill>
                  <a:schemeClr val="tx1"/>
                </a:solidFill>
                <a:effectLst/>
                <a:latin typeface="+mn-lt"/>
                <a:ea typeface="+mn-ea"/>
                <a:cs typeface="+mn-cs"/>
              </a:rPr>
              <a:t>This implies that a period of exploratory learning about each others’ disciplines and discussion of potential linkages is essential, and that adequate time must be allotted for this to take place.  It also implies that initially problem definition will be vague and that it may remain vague until that threshold is crossed.  Participants should expect this to be the case, and have patience while the connection-building process occurs.  Normative factors must be in place that will motivate extended engagement.  Participants should also expect that the search for linkages between disciplines will require that they learn about other perspectives, and allow the way they think about their own research to be changed by those perspectives – hence the need for adaptability and flexibility.  Participants who have specific, narrowly focused research interests that they want to pursue are less likely to be able to contribute to an integrated conceptualization.</a:t>
            </a:r>
          </a:p>
          <a:p>
            <a:r>
              <a:rPr lang="en-US" sz="1200" kern="1200" dirty="0">
                <a:solidFill>
                  <a:schemeClr val="tx1"/>
                </a:solidFill>
                <a:effectLst/>
                <a:latin typeface="+mn-lt"/>
                <a:ea typeface="+mn-ea"/>
                <a:cs typeface="+mn-cs"/>
              </a:rPr>
              <a:t>In addition to system-level properties that emerge, other team outcomes are produced (Figure 4):  a shared vocabulary develops, material artifacts are created, social ties are strengthened and participants build up collaboration skill. </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D1669AB-DC2C-B142-878C-B2EFF2A45A96}" type="slidenum">
              <a:rPr lang="en-US" smtClean="0"/>
              <a:t>32</a:t>
            </a:fld>
            <a:endParaRPr lang="en-US"/>
          </a:p>
        </p:txBody>
      </p:sp>
    </p:spTree>
    <p:extLst>
      <p:ext uri="{BB962C8B-B14F-4D97-AF65-F5344CB8AC3E}">
        <p14:creationId xmlns:p14="http://schemas.microsoft.com/office/powerpoint/2010/main" val="20946519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Excerpt</a:t>
            </a:r>
            <a:r>
              <a:rPr lang="en-US" baseline="0" dirty="0"/>
              <a:t> from: </a:t>
            </a:r>
            <a:r>
              <a:rPr lang="en-US" dirty="0">
                <a:effectLst/>
              </a:rPr>
              <a:t>Pennington, D. (2011). Bridging the disciplinary divide: Co-creating research ideas in </a:t>
            </a:r>
            <a:r>
              <a:rPr lang="en-US" dirty="0" err="1">
                <a:effectLst/>
              </a:rPr>
              <a:t>eScience</a:t>
            </a:r>
            <a:r>
              <a:rPr lang="en-US" dirty="0">
                <a:effectLst/>
              </a:rPr>
              <a:t> teams. </a:t>
            </a:r>
            <a:r>
              <a:rPr lang="en-US" i="1" dirty="0">
                <a:effectLst/>
              </a:rPr>
              <a:t>Computer Supported Cooperative Work, Special Issue on Embedding </a:t>
            </a:r>
            <a:r>
              <a:rPr lang="en-US" i="1" dirty="0" err="1">
                <a:effectLst/>
              </a:rPr>
              <a:t>eResearch</a:t>
            </a:r>
            <a:r>
              <a:rPr lang="en-US" i="1" dirty="0">
                <a:effectLst/>
              </a:rPr>
              <a:t> Applications: Project Management and Usability</a:t>
            </a:r>
            <a:r>
              <a:rPr lang="en-US" dirty="0">
                <a:effectLst/>
              </a:rPr>
              <a:t>, </a:t>
            </a:r>
            <a:r>
              <a:rPr lang="en-US" i="1" dirty="0">
                <a:effectLst/>
              </a:rPr>
              <a:t>20</a:t>
            </a:r>
            <a:r>
              <a:rPr lang="en-US" dirty="0">
                <a:effectLst/>
              </a:rPr>
              <a:t>(3), 165–196.</a:t>
            </a:r>
            <a:endParaRPr lang="en-US" baseline="0" dirty="0"/>
          </a:p>
          <a:p>
            <a:endParaRPr lang="en-US" baseline="0" dirty="0"/>
          </a:p>
          <a:p>
            <a:r>
              <a:rPr lang="en-US" sz="1200" kern="1200" dirty="0">
                <a:solidFill>
                  <a:schemeClr val="tx1"/>
                </a:solidFill>
                <a:effectLst/>
                <a:latin typeface="+mn-lt"/>
                <a:ea typeface="+mn-ea"/>
                <a:cs typeface="+mn-cs"/>
              </a:rPr>
              <a:t>Hence, the participatory process in this setting must target the slow negotiation of co-created ideas rather than the rapid output of individual ideas.  This requires an approach that enables everyone to be not only heard, but understood.  Background information necessary to understand an idea must be effectively communicated, and potential connections must be explored in depth.  Potential cross-disciplinary connections should be followed through with thought experiments and a tolerance for ideas that do not immediately make sense to everyone.  There is a qualitative different between questioning in order to achieve understanding and questioning as a form of critique.  Pickett et al. (1999, p. 305) note:</a:t>
            </a:r>
          </a:p>
          <a:p>
            <a:r>
              <a:rPr lang="en-US" sz="1200" kern="1200" dirty="0">
                <a:solidFill>
                  <a:schemeClr val="tx1"/>
                </a:solidFill>
                <a:effectLst/>
                <a:latin typeface="+mn-lt"/>
                <a:ea typeface="+mn-ea"/>
                <a:cs typeface="+mn-cs"/>
              </a:rPr>
              <a:t>“Of course, an emerging cross-disciplinary collaboration project will be incomplete, will contain erroneous components, and may have indistinct scope.  All of these failings must be ultimately corrected.  However, to yield to the critical impulse too soon in the process may thwart a cross-disciplinary collaboration effort.  Premature or overzealous application of the critical impulse is akin to allowing the editorial impulse to act too soon in the process of writing.  The result is often ‘writer’s block’ and a perpetually blank page.”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 balance must be achieved between divergent thinking and learning activities that allow cross-disciplinary ideas to “fill the page” and convergent thinking activities that explore those more critically to arrive at a selection of ideas that have the most potential for providing a collective path forward (Figure 2).  Each CI-Team activity was designed to iterate over divergent and convergent thinking activities.  Both kinds of activities were combined with learning activities that enabled better understanding of other disciplinary research approaches.   Iterating over these activities generated new conceptual content and connections, more effective creative exchange of ideas, and generation of aligned research ideas.</a:t>
            </a:r>
            <a:r>
              <a:rPr lang="en-US" dirty="0">
                <a:effectLst/>
              </a:rPr>
              <a:t> </a:t>
            </a:r>
            <a:endParaRPr lang="en-US" dirty="0"/>
          </a:p>
        </p:txBody>
      </p:sp>
      <p:sp>
        <p:nvSpPr>
          <p:cNvPr id="4" name="Slide Number Placeholder 3"/>
          <p:cNvSpPr>
            <a:spLocks noGrp="1"/>
          </p:cNvSpPr>
          <p:nvPr>
            <p:ph type="sldNum" sz="quarter" idx="10"/>
          </p:nvPr>
        </p:nvSpPr>
        <p:spPr/>
        <p:txBody>
          <a:bodyPr/>
          <a:lstStyle/>
          <a:p>
            <a:fld id="{7D1669AB-DC2C-B142-878C-B2EFF2A45A96}" type="slidenum">
              <a:rPr lang="en-US" smtClean="0"/>
              <a:t>35</a:t>
            </a:fld>
            <a:endParaRPr lang="en-US"/>
          </a:p>
        </p:txBody>
      </p:sp>
    </p:spTree>
    <p:extLst>
      <p:ext uri="{BB962C8B-B14F-4D97-AF65-F5344CB8AC3E}">
        <p14:creationId xmlns:p14="http://schemas.microsoft.com/office/powerpoint/2010/main" val="25574487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Excerpt from: </a:t>
            </a:r>
            <a:r>
              <a:rPr lang="en-US" dirty="0">
                <a:effectLst/>
              </a:rPr>
              <a:t>Pennington, D. (2016). A conceptual model for knowledge integration in interdisciplinary teams: orchestrating individual learning and group processes. </a:t>
            </a:r>
            <a:r>
              <a:rPr lang="en-US" i="1" dirty="0">
                <a:effectLst/>
              </a:rPr>
              <a:t>Journal of Environmental Studies and Sciences</a:t>
            </a:r>
            <a:r>
              <a:rPr lang="en-US" dirty="0">
                <a:effectLst/>
              </a:rPr>
              <a:t>, </a:t>
            </a:r>
            <a:r>
              <a:rPr lang="en-US" i="1" dirty="0">
                <a:effectLst/>
              </a:rPr>
              <a:t>6</a:t>
            </a:r>
            <a:r>
              <a:rPr lang="en-US" dirty="0">
                <a:effectLst/>
              </a:rPr>
              <a:t>(2), 300–312. https://</a:t>
            </a:r>
            <a:r>
              <a:rPr lang="en-US" dirty="0" err="1">
                <a:effectLst/>
              </a:rPr>
              <a:t>doi.org</a:t>
            </a:r>
            <a:r>
              <a:rPr lang="en-US" dirty="0">
                <a:effectLst/>
              </a:rPr>
              <a:t>/10.1007/s13412-015-0354-5</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pPr lvl="1"/>
            <a:r>
              <a:rPr lang="en-US" sz="1200" b="1" u="sng" kern="1200" dirty="0">
                <a:solidFill>
                  <a:schemeClr val="tx1"/>
                </a:solidFill>
                <a:effectLst/>
                <a:latin typeface="+mn-lt"/>
                <a:ea typeface="+mn-ea"/>
                <a:cs typeface="+mn-cs"/>
              </a:rPr>
              <a:t>Integrated knowledge capital (Figure 1 Step 1). </a:t>
            </a:r>
          </a:p>
          <a:p>
            <a:r>
              <a:rPr lang="en-US" sz="1200" kern="1200" dirty="0">
                <a:solidFill>
                  <a:schemeClr val="tx1"/>
                </a:solidFill>
                <a:effectLst/>
                <a:latin typeface="+mn-lt"/>
                <a:ea typeface="+mn-ea"/>
                <a:cs typeface="+mn-cs"/>
              </a:rPr>
              <a:t>The model begins with two or more individuals engaging in the context of some ill-structured problem, each with a starting disciplinary perspective (perspectives 1…n). The perspectives could be very similar (e.g. two individuals from closely related disciplines) or very different. They need to link their knowledge in ways that generates integrated knowledge capital. Integrated knowledge capital is the not the union of knowledge from both perspectives, because not all knowledge a given individual holds is connected to knowledge held by other team members. Rather, integrated knowledge capital is something less than the union of team members’ knowledge, and may be much less if the disciplines are very different. In addition, the available integrated knowledge capital might or might not be particularly relevant to solving the problem at hand. What is needed is to integrate select knowledge of participants in ways that create interesting linkages across disciplines. In the terminology introduced in Box 1 the goal is interdisciplinary or </a:t>
            </a:r>
            <a:r>
              <a:rPr lang="en-US" sz="1200" kern="1200" dirty="0" err="1">
                <a:solidFill>
                  <a:schemeClr val="tx1"/>
                </a:solidFill>
                <a:effectLst/>
                <a:latin typeface="+mn-lt"/>
                <a:ea typeface="+mn-ea"/>
                <a:cs typeface="+mn-cs"/>
              </a:rPr>
              <a:t>transdisciplinary</a:t>
            </a:r>
            <a:r>
              <a:rPr lang="en-US" sz="1200" kern="1200" dirty="0">
                <a:solidFill>
                  <a:schemeClr val="tx1"/>
                </a:solidFill>
                <a:effectLst/>
                <a:latin typeface="+mn-lt"/>
                <a:ea typeface="+mn-ea"/>
                <a:cs typeface="+mn-cs"/>
              </a:rPr>
              <a:t> knowledge for solving the problem, rather than multidisciplinary knowledge, and in particular, interdisciplinary knowledge that leads to novel insights.</a:t>
            </a:r>
          </a:p>
          <a:p>
            <a:r>
              <a:rPr lang="en-US" sz="1200" kern="1200" dirty="0">
                <a:solidFill>
                  <a:schemeClr val="tx1"/>
                </a:solidFill>
                <a:effectLst/>
                <a:latin typeface="+mn-lt"/>
                <a:ea typeface="+mn-ea"/>
                <a:cs typeface="+mn-cs"/>
              </a:rPr>
              <a:t>Integrated knowledge capital has two properties of interest that can be qualitatively understood as:</a:t>
            </a:r>
          </a:p>
          <a:p>
            <a:pPr lvl="0"/>
            <a:r>
              <a:rPr lang="en-US" sz="1200" i="1" kern="1200" dirty="0">
                <a:solidFill>
                  <a:schemeClr val="tx1"/>
                </a:solidFill>
                <a:effectLst/>
                <a:latin typeface="+mn-lt"/>
                <a:ea typeface="+mn-ea"/>
                <a:cs typeface="+mn-cs"/>
              </a:rPr>
              <a:t>Conceptual distance</a:t>
            </a:r>
            <a:r>
              <a:rPr lang="en-US" sz="1200" kern="1200" dirty="0">
                <a:solidFill>
                  <a:schemeClr val="tx1"/>
                </a:solidFill>
                <a:effectLst/>
                <a:latin typeface="+mn-lt"/>
                <a:ea typeface="+mn-ea"/>
                <a:cs typeface="+mn-cs"/>
              </a:rPr>
              <a:t> between two individuals is a function of how different their knowledge is, and how many integrative linkages exist between their knowledge bases; and</a:t>
            </a:r>
          </a:p>
          <a:p>
            <a:pPr lvl="0"/>
            <a:r>
              <a:rPr lang="en-US" sz="1200" kern="1200" dirty="0">
                <a:solidFill>
                  <a:schemeClr val="tx1"/>
                </a:solidFill>
                <a:effectLst/>
                <a:latin typeface="+mn-lt"/>
                <a:ea typeface="+mn-ea"/>
                <a:cs typeface="+mn-cs"/>
              </a:rPr>
              <a:t>For collaborations consisting of more than two individuals, there is a conceptual configuration that results from all of the pairwise conceptual distances, and if it could be measured, would quantify </a:t>
            </a:r>
            <a:r>
              <a:rPr lang="en-US" sz="1200" i="1" kern="1200" dirty="0">
                <a:solidFill>
                  <a:schemeClr val="tx1"/>
                </a:solidFill>
                <a:effectLst/>
                <a:latin typeface="+mn-lt"/>
                <a:ea typeface="+mn-ea"/>
                <a:cs typeface="+mn-cs"/>
              </a:rPr>
              <a:t>knowledge heterogeneity</a:t>
            </a:r>
            <a:r>
              <a:rPr lang="en-US" sz="1200" kern="1200" dirty="0">
                <a:solidFill>
                  <a:schemeClr val="tx1"/>
                </a:solidFill>
                <a:effectLst/>
                <a:latin typeface="+mn-lt"/>
                <a:ea typeface="+mn-ea"/>
                <a:cs typeface="+mn-cs"/>
              </a:rPr>
              <a:t> of the team.</a:t>
            </a:r>
          </a:p>
          <a:p>
            <a:r>
              <a:rPr lang="en-US" sz="1200" kern="1200" dirty="0">
                <a:solidFill>
                  <a:schemeClr val="tx1"/>
                </a:solidFill>
                <a:effectLst/>
                <a:latin typeface="+mn-lt"/>
                <a:ea typeface="+mn-ea"/>
                <a:cs typeface="+mn-cs"/>
              </a:rPr>
              <a:t>A primary goal of group interactions in interdisciplinary teamwork is to minimize conceptual distance between individuals through enabling learning across disciplines, thereby reducing the knowledge heterogeneity of the team. This reduction brings a team more in line with Wenger’s (2000) suggestion that the best group results are obtained when collaborators’ knowledge is not too similar nor too different.  </a:t>
            </a:r>
          </a:p>
          <a:p>
            <a:pPr lvl="1"/>
            <a:r>
              <a:rPr lang="en-US" sz="1200" b="1" u="sng" kern="1200" dirty="0">
                <a:solidFill>
                  <a:schemeClr val="tx1"/>
                </a:solidFill>
                <a:effectLst/>
                <a:latin typeface="+mn-lt"/>
                <a:ea typeface="+mn-ea"/>
                <a:cs typeface="+mn-cs"/>
              </a:rPr>
              <a:t>Designing knowledge exchange activities (Figure 1 Step 2) </a:t>
            </a:r>
          </a:p>
          <a:p>
            <a:r>
              <a:rPr lang="en-US" sz="1200" kern="1200" dirty="0">
                <a:solidFill>
                  <a:schemeClr val="tx1"/>
                </a:solidFill>
                <a:effectLst/>
                <a:latin typeface="+mn-lt"/>
                <a:ea typeface="+mn-ea"/>
                <a:cs typeface="+mn-cs"/>
              </a:rPr>
              <a:t>The group engages in a knowledge exchange activity that has some efficiency for finding connections between disciplines. If the participants are from very similar disciplines and already have a good deal of integrated knowledge capital, this activity may follow traditional modes of scholarly engagement, including formal presentations in a seminar or workshop or an ad hoc conversation over lunch. If, however, the participants are from very different disciplines these traditional modes of engagement are not effective. Participants have limited ability to understand either formal presentations or informal discussion by colleagues from other disciplines. Rather, a structured process should be designed that targets exploring the problem space from different perspectives and enabling learning about those perspectives. This would involve each team member representing his/her perspective on the problem and group discourse to clarify and explain information that has been shared, discuss how it connects with other’s knowledge, and evaluate how interesting these potential connections are. </a:t>
            </a:r>
          </a:p>
          <a:p>
            <a:pPr lvl="1"/>
            <a:r>
              <a:rPr lang="en-US" sz="1200" b="1" u="sng" kern="1200" dirty="0">
                <a:solidFill>
                  <a:schemeClr val="tx1"/>
                </a:solidFill>
                <a:effectLst/>
                <a:latin typeface="+mn-lt"/>
                <a:ea typeface="+mn-ea"/>
                <a:cs typeface="+mn-cs"/>
              </a:rPr>
              <a:t>Using model-based reasoning strategies (Figure 1 Step 3) </a:t>
            </a:r>
          </a:p>
          <a:p>
            <a:r>
              <a:rPr lang="en-US" sz="1200" kern="1200" dirty="0">
                <a:solidFill>
                  <a:schemeClr val="tx1"/>
                </a:solidFill>
                <a:effectLst/>
                <a:latin typeface="+mn-lt"/>
                <a:ea typeface="+mn-ea"/>
                <a:cs typeface="+mn-cs"/>
              </a:rPr>
              <a:t>Applying model-based reasoning and associated theoretical constructs previously discussed, a theory-based strategy for group knowledge exchange could involve designing an activity that externalizes each person’s mental model about the problem as a boundary negotiating object and facilitating group reasoning around those external representations (see Box 2 for definitions of terms). Written externalizations (e.g. diagrams, whiteboard drawings, illustrations, concept maps, and a multitude of other visual forms that might be generated) are products of the process but also act as inputs that improve the efficiency of connection finding through cognitive offloading. These enable negotiation of a shared model of the problem. Visual aids are a critical part of conveying and learning complex subjects. Thus, there is interplay between the group activity and individual learning that is mediated by external representations in the form of boundary negotiating objects (see Pennington et al., this volume for additional details on this process).</a:t>
            </a:r>
          </a:p>
          <a:p>
            <a:pPr lvl="1"/>
            <a:r>
              <a:rPr lang="en-US" sz="1200" b="1" u="sng" kern="1200" dirty="0">
                <a:solidFill>
                  <a:schemeClr val="tx1"/>
                </a:solidFill>
                <a:effectLst/>
                <a:latin typeface="+mn-lt"/>
                <a:ea typeface="+mn-ea"/>
                <a:cs typeface="+mn-cs"/>
              </a:rPr>
              <a:t>Individual transformational learning (Figure 1 Step 4)</a:t>
            </a:r>
          </a:p>
          <a:p>
            <a:r>
              <a:rPr lang="en-US" sz="1200" kern="1200" dirty="0">
                <a:solidFill>
                  <a:schemeClr val="tx1"/>
                </a:solidFill>
                <a:effectLst/>
                <a:latin typeface="+mn-lt"/>
                <a:ea typeface="+mn-ea"/>
                <a:cs typeface="+mn-cs"/>
              </a:rPr>
              <a:t>As group knowledge exchange occurs, each individual is learning about other team member’s perspectives on the problem and transforming their own conceptualizations to accommodate these new perspectives. If the disciplines involved are very different, it may be exceeding difficult for participants to grasp the other perspectives on the team, much less make the cognitive transformations to integrate these with their own disciplinary conceptualizations. Tolerance for seemingly basic questions and tangential discussion is imperative. What is basic to one is new territory for others, and what appears to be tangential may be the beginning of a novel idea. However, these explorations of the problem space must have some bounds, and a leader is needed who can navigate the subtle difference between exploring a potentially interesting idea and being distracted into discussions that are ultimately dead ends. As the problem space is explored, all individuals will learn, transform their understanding, and generate new conceptualizations of the problem.  These new conceptualizations are more integrative than prior models of the problem, yet they are unique to each individual rather than being shared by the group. </a:t>
            </a:r>
          </a:p>
          <a:p>
            <a:pPr lvl="1"/>
            <a:r>
              <a:rPr lang="en-US" sz="1200" b="1" u="sng" kern="1200" dirty="0">
                <a:solidFill>
                  <a:schemeClr val="tx1"/>
                </a:solidFill>
                <a:effectLst/>
                <a:latin typeface="+mn-lt"/>
                <a:ea typeface="+mn-ea"/>
                <a:cs typeface="+mn-cs"/>
              </a:rPr>
              <a:t>Changing shared problem models and </a:t>
            </a:r>
            <a:r>
              <a:rPr lang="en-US" sz="1200" b="1" u="sng" kern="1200" dirty="0" err="1">
                <a:solidFill>
                  <a:schemeClr val="tx1"/>
                </a:solidFill>
                <a:effectLst/>
                <a:latin typeface="+mn-lt"/>
                <a:ea typeface="+mn-ea"/>
                <a:cs typeface="+mn-cs"/>
              </a:rPr>
              <a:t>transactive</a:t>
            </a:r>
            <a:r>
              <a:rPr lang="en-US" sz="1200" b="1" u="sng" kern="1200" dirty="0">
                <a:solidFill>
                  <a:schemeClr val="tx1"/>
                </a:solidFill>
                <a:effectLst/>
                <a:latin typeface="+mn-lt"/>
                <a:ea typeface="+mn-ea"/>
                <a:cs typeface="+mn-cs"/>
              </a:rPr>
              <a:t> memory (Figure 1 Step 5)</a:t>
            </a:r>
          </a:p>
          <a:p>
            <a:r>
              <a:rPr lang="en-US" sz="1200" kern="1200" dirty="0">
                <a:solidFill>
                  <a:schemeClr val="tx1"/>
                </a:solidFill>
                <a:effectLst/>
                <a:latin typeface="+mn-lt"/>
                <a:ea typeface="+mn-ea"/>
                <a:cs typeface="+mn-cs"/>
              </a:rPr>
              <a:t>As a result of this cognitive processing, the number of conceptual connections between team members increases, positively impacting the development of shared problem models and </a:t>
            </a:r>
            <a:r>
              <a:rPr lang="en-US" sz="1200" kern="1200" dirty="0" err="1">
                <a:solidFill>
                  <a:schemeClr val="tx1"/>
                </a:solidFill>
                <a:effectLst/>
                <a:latin typeface="+mn-lt"/>
                <a:ea typeface="+mn-ea"/>
                <a:cs typeface="+mn-cs"/>
              </a:rPr>
              <a:t>transactive</a:t>
            </a:r>
            <a:r>
              <a:rPr lang="en-US" sz="1200" kern="1200" dirty="0">
                <a:solidFill>
                  <a:schemeClr val="tx1"/>
                </a:solidFill>
                <a:effectLst/>
                <a:latin typeface="+mn-lt"/>
                <a:ea typeface="+mn-ea"/>
                <a:cs typeface="+mn-cs"/>
              </a:rPr>
              <a:t> memory of each individual’s perspective on the problem model, and reducing the heterogeneity of knowledge on the team.  More integrated knowledge capital is available to participants as they continue to engage each other.</a:t>
            </a:r>
          </a:p>
          <a:p>
            <a:pPr lvl="1"/>
            <a:r>
              <a:rPr lang="en-US" sz="1200" b="1" u="sng" kern="1200" dirty="0">
                <a:solidFill>
                  <a:schemeClr val="tx1"/>
                </a:solidFill>
                <a:effectLst/>
                <a:latin typeface="+mn-lt"/>
                <a:ea typeface="+mn-ea"/>
                <a:cs typeface="+mn-cs"/>
              </a:rPr>
              <a:t>Changing individual motivation (Figure 1 Step 6) </a:t>
            </a:r>
          </a:p>
          <a:p>
            <a:r>
              <a:rPr lang="en-US" sz="1200" kern="1200" dirty="0">
                <a:solidFill>
                  <a:schemeClr val="tx1"/>
                </a:solidFill>
                <a:effectLst/>
                <a:latin typeface="+mn-lt"/>
                <a:ea typeface="+mn-ea"/>
                <a:cs typeface="+mn-cs"/>
              </a:rPr>
              <a:t>As the team iterates through this process developing shared problem models and </a:t>
            </a:r>
            <a:r>
              <a:rPr lang="en-US" sz="1200" kern="1200" dirty="0" err="1">
                <a:solidFill>
                  <a:schemeClr val="tx1"/>
                </a:solidFill>
                <a:effectLst/>
                <a:latin typeface="+mn-lt"/>
                <a:ea typeface="+mn-ea"/>
                <a:cs typeface="+mn-cs"/>
              </a:rPr>
              <a:t>transactive</a:t>
            </a:r>
            <a:r>
              <a:rPr lang="en-US" sz="1200" kern="1200" dirty="0">
                <a:solidFill>
                  <a:schemeClr val="tx1"/>
                </a:solidFill>
                <a:effectLst/>
                <a:latin typeface="+mn-lt"/>
                <a:ea typeface="+mn-ea"/>
                <a:cs typeface="+mn-cs"/>
              </a:rPr>
              <a:t> memory, some participants will become more motivated to collaborate and others less so, depending on how well they are able to map their own research interests to the shared problem model that is emerging. For some, the direction generated by the group will not motivate them to continue and they will leave the collaboration. This can be thought of as a threshold that is unique to each individual, beyond which the perceived cost of collaborating with the group is higher than the perceived benefits. For others, continued learning and connection finding will enable them to not only map their research interests to the emerging shared problem model, but the process of transforming their personal mental models to achieve this will lead them to think about their research in entirely new ways.  </a:t>
            </a:r>
          </a:p>
          <a:p>
            <a:pPr lvl="1"/>
            <a:r>
              <a:rPr lang="en-US" sz="1200" b="1" u="sng" kern="1200" dirty="0">
                <a:solidFill>
                  <a:schemeClr val="tx1"/>
                </a:solidFill>
                <a:effectLst/>
                <a:latin typeface="+mn-lt"/>
                <a:ea typeface="+mn-ea"/>
                <a:cs typeface="+mn-cs"/>
              </a:rPr>
              <a:t>Generation of nexus points (Figure 1 Step 7)</a:t>
            </a:r>
          </a:p>
          <a:p>
            <a:r>
              <a:rPr lang="en-US" sz="1200" kern="1200" dirty="0">
                <a:solidFill>
                  <a:schemeClr val="tx1"/>
                </a:solidFill>
                <a:effectLst/>
                <a:latin typeface="+mn-lt"/>
                <a:ea typeface="+mn-ea"/>
                <a:cs typeface="+mn-cs"/>
              </a:rPr>
              <a:t>Connections between individual conceptualizations of the problem grow until one or more individuals may suddenly significantly restructure their problem model, leading to an “aha” moment when novel integrated ideas crystalize. This is conceived of as the emergence of “nexus points,” novel connections that are central to the developing problem model. This can also be thought of as a threshold. Conceptual connections between participants build in complicated ways until there are enough connections for a novel, complex connection to be generated. This nexus connection point is truly interdisciplinary and leverages content from multiple disciplines.</a:t>
            </a:r>
          </a:p>
          <a:p>
            <a:pPr lvl="1"/>
            <a:r>
              <a:rPr lang="en-US" sz="1200" b="1" u="sng" kern="1200" dirty="0">
                <a:solidFill>
                  <a:schemeClr val="tx1"/>
                </a:solidFill>
                <a:effectLst/>
                <a:latin typeface="+mn-lt"/>
                <a:ea typeface="+mn-ea"/>
                <a:cs typeface="+mn-cs"/>
              </a:rPr>
              <a:t>Generating a shared research vision (Figure 1 Step 8)</a:t>
            </a:r>
          </a:p>
          <a:p>
            <a:r>
              <a:rPr lang="en-US" sz="1200" kern="1200" dirty="0">
                <a:solidFill>
                  <a:schemeClr val="tx1"/>
                </a:solidFill>
                <a:effectLst/>
                <a:latin typeface="+mn-lt"/>
                <a:ea typeface="+mn-ea"/>
                <a:cs typeface="+mn-cs"/>
              </a:rPr>
              <a:t>As nexus points emerge, these connections bind multiple perspectives together and form the basis of constructing a shared research vision.  The research vision is different but related to the problem model. The problem model could take many forms that might be interesting in different contexts. These are specifically relevant to interdisciplinary research contexts, which require not only that the problem model exist and span multiple disciplines, but also that research questions are generated that are legitimate contributions to knowledge in the different disciplines that are involved. Problem models are generated in step 5. It is the emergence of interesting, central nexus points in step 7 that leads to a novel, shared vision of research.</a:t>
            </a:r>
          </a:p>
          <a:p>
            <a:pPr lvl="1"/>
            <a:r>
              <a:rPr lang="en-US" sz="1200" b="1" u="sng" kern="1200" dirty="0">
                <a:solidFill>
                  <a:schemeClr val="tx1"/>
                </a:solidFill>
                <a:effectLst/>
                <a:latin typeface="+mn-lt"/>
                <a:ea typeface="+mn-ea"/>
                <a:cs typeface="+mn-cs"/>
              </a:rPr>
              <a:t>Other outcomes from group activities (Figure 1 Step 9)</a:t>
            </a:r>
          </a:p>
          <a:p>
            <a:r>
              <a:rPr lang="en-US" sz="1200" kern="1200" dirty="0">
                <a:solidFill>
                  <a:schemeClr val="tx1"/>
                </a:solidFill>
                <a:effectLst/>
                <a:latin typeface="+mn-lt"/>
                <a:ea typeface="+mn-ea"/>
                <a:cs typeface="+mn-cs"/>
              </a:rPr>
              <a:t>Additional outcomes from group activities are skills gained through the process of engaging, and social ties with collaborators. These are not the focus of this article, but are recognized in the model as directly impacted by the design of group activities.</a:t>
            </a:r>
          </a:p>
          <a:p>
            <a:pPr lvl="1"/>
            <a:r>
              <a:rPr lang="en-US" sz="1200" b="1" u="sng" kern="1200" dirty="0">
                <a:solidFill>
                  <a:schemeClr val="tx1"/>
                </a:solidFill>
                <a:effectLst/>
                <a:latin typeface="+mn-lt"/>
                <a:ea typeface="+mn-ea"/>
                <a:cs typeface="+mn-cs"/>
              </a:rPr>
              <a:t>Collaboration capital (Figure 1 Step 10)</a:t>
            </a:r>
          </a:p>
          <a:p>
            <a:r>
              <a:rPr lang="en-US" sz="1200" kern="1200" dirty="0">
                <a:solidFill>
                  <a:schemeClr val="tx1"/>
                </a:solidFill>
                <a:effectLst/>
                <a:latin typeface="+mn-lt"/>
                <a:ea typeface="+mn-ea"/>
                <a:cs typeface="+mn-cs"/>
              </a:rPr>
              <a:t>Shared vision, collaboration skills, and social ties are key contributors to </a:t>
            </a:r>
            <a:r>
              <a:rPr lang="en-US" sz="1200" i="1" kern="1200" dirty="0">
                <a:solidFill>
                  <a:schemeClr val="tx1"/>
                </a:solidFill>
                <a:effectLst/>
                <a:latin typeface="+mn-lt"/>
                <a:ea typeface="+mn-ea"/>
                <a:cs typeface="+mn-cs"/>
              </a:rPr>
              <a:t>collaboration capital</a:t>
            </a:r>
            <a:r>
              <a:rPr lang="en-US" sz="1200" kern="1200" dirty="0">
                <a:solidFill>
                  <a:schemeClr val="tx1"/>
                </a:solidFill>
                <a:effectLst/>
                <a:latin typeface="+mn-lt"/>
                <a:ea typeface="+mn-ea"/>
                <a:cs typeface="+mn-cs"/>
              </a:rPr>
              <a:t>, the resources available for subsequent collaborative action. There are other factors that are important to interdisciplinary team science, including availability of funding, promotion and tenure incentives, workable collaborative environments, and others that are beyond the scope of this model (</a:t>
            </a:r>
            <a:r>
              <a:rPr lang="en-US" sz="1200" kern="1200" dirty="0" err="1">
                <a:solidFill>
                  <a:schemeClr val="tx1"/>
                </a:solidFill>
                <a:effectLst/>
                <a:latin typeface="+mn-lt"/>
                <a:ea typeface="+mn-ea"/>
                <a:cs typeface="+mn-cs"/>
              </a:rPr>
              <a:t>Stokols</a:t>
            </a:r>
            <a:r>
              <a:rPr lang="en-US" sz="1200" kern="1200" dirty="0">
                <a:solidFill>
                  <a:schemeClr val="tx1"/>
                </a:solidFill>
                <a:effectLst/>
                <a:latin typeface="+mn-lt"/>
                <a:ea typeface="+mn-ea"/>
                <a:cs typeface="+mn-cs"/>
              </a:rPr>
              <a:t> et al. 2008). This article just focuses on the early stages of generating a shared vision – not the long arduous path of producing research driven by that vision.  </a:t>
            </a:r>
          </a:p>
          <a:p>
            <a:pPr lvl="1"/>
            <a:r>
              <a:rPr lang="en-US" sz="1200" b="1" u="sng" kern="1200" dirty="0">
                <a:solidFill>
                  <a:schemeClr val="tx1"/>
                </a:solidFill>
                <a:effectLst/>
                <a:latin typeface="+mn-lt"/>
                <a:ea typeface="+mn-ea"/>
                <a:cs typeface="+mn-cs"/>
              </a:rPr>
              <a:t>System feedbacks (Figure 1 Step 11)</a:t>
            </a:r>
          </a:p>
          <a:p>
            <a:r>
              <a:rPr lang="en-US" sz="1200" kern="1200" dirty="0">
                <a:solidFill>
                  <a:schemeClr val="tx1"/>
                </a:solidFill>
                <a:effectLst/>
                <a:latin typeface="+mn-lt"/>
                <a:ea typeface="+mn-ea"/>
                <a:cs typeface="+mn-cs"/>
              </a:rPr>
              <a:t>As the group continues to work they will engage in activities that build on earlier ideas, generating positive feedback to group activities.  The collaboration capital that they have generated enables improvements in the efficacy of these activities.  However, there is an interaction between the feedback from collaboration capital to group processing (Fig. 1 #11) and the feedback from transformational learning to integrated idea capital (Fig. 1 #5). While long-term collaboration improves the number of connections across perspectives, knowledge heterogeneity declines.  Collaborators’ mental models become more similar through time, and consequently, the less creative their ideas will be (negative feedback to integrated idea generation capital). </a:t>
            </a:r>
          </a:p>
          <a:p>
            <a:r>
              <a:rPr lang="en-US" sz="1200" kern="1200" dirty="0">
                <a:solidFill>
                  <a:schemeClr val="tx1"/>
                </a:solidFill>
                <a:effectLst/>
                <a:latin typeface="+mn-lt"/>
                <a:ea typeface="+mn-ea"/>
                <a:cs typeface="+mn-cs"/>
              </a:rPr>
              <a:t>This outcome has been observed in longitudinal studies of creative teams. </a:t>
            </a:r>
            <a:r>
              <a:rPr lang="en-US" sz="1200" kern="1200" dirty="0" err="1">
                <a:solidFill>
                  <a:schemeClr val="tx1"/>
                </a:solidFill>
                <a:effectLst/>
                <a:latin typeface="+mn-lt"/>
                <a:ea typeface="+mn-ea"/>
                <a:cs typeface="+mn-cs"/>
              </a:rPr>
              <a:t>Porac</a:t>
            </a:r>
            <a:r>
              <a:rPr lang="en-US" sz="1200" kern="1200" dirty="0">
                <a:solidFill>
                  <a:schemeClr val="tx1"/>
                </a:solidFill>
                <a:effectLst/>
                <a:latin typeface="+mn-lt"/>
                <a:ea typeface="+mn-ea"/>
                <a:cs typeface="+mn-cs"/>
              </a:rPr>
              <a:t> et al. (2004) studied a heterogeneous research team through time and found a reduction in the linguistic variety of output, indicating increasing conceptual </a:t>
            </a:r>
            <a:r>
              <a:rPr lang="en-US" sz="1200" kern="1200" dirty="0" err="1">
                <a:solidFill>
                  <a:schemeClr val="tx1"/>
                </a:solidFill>
                <a:effectLst/>
                <a:latin typeface="+mn-lt"/>
                <a:ea typeface="+mn-ea"/>
                <a:cs typeface="+mn-cs"/>
              </a:rPr>
              <a:t>redundance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Berliant</a:t>
            </a:r>
            <a:r>
              <a:rPr lang="en-US" sz="1200" kern="1200" dirty="0">
                <a:solidFill>
                  <a:schemeClr val="tx1"/>
                </a:solidFill>
                <a:effectLst/>
                <a:latin typeface="+mn-lt"/>
                <a:ea typeface="+mn-ea"/>
                <a:cs typeface="+mn-cs"/>
              </a:rPr>
              <a:t> and Fujita (2008) found that creativity is strongly tied to team heterogeneity, and that the process of cooperating generates common knowledge that reduces team heterogeneity.  </a:t>
            </a:r>
            <a:r>
              <a:rPr lang="en-US" sz="1200" kern="1200" dirty="0" err="1">
                <a:solidFill>
                  <a:schemeClr val="tx1"/>
                </a:solidFill>
                <a:effectLst/>
                <a:latin typeface="+mn-lt"/>
                <a:ea typeface="+mn-ea"/>
                <a:cs typeface="+mn-cs"/>
              </a:rPr>
              <a:t>Guimera</a:t>
            </a:r>
            <a:r>
              <a:rPr lang="en-US" sz="1200" kern="1200" dirty="0">
                <a:solidFill>
                  <a:schemeClr val="tx1"/>
                </a:solidFill>
                <a:effectLst/>
                <a:latin typeface="+mn-lt"/>
                <a:ea typeface="+mn-ea"/>
                <a:cs typeface="+mn-cs"/>
              </a:rPr>
              <a:t> et al. (2005) found that to generate radically new ideas on an ongoing basis, a team must have an influx of complementary knowledge in the form of newcomers to the collaboration. A novel feature of the proposed model is that it predicts these outcomes as an interaction between increasing collaboration capital and decreasing conceptual heterogeneity that has a negative impact on team creativity. Its predictive capacity lends some credibility to its validity, which will necessarily need to undergo rigorous testing in the future.</a:t>
            </a:r>
            <a:r>
              <a:rPr lang="en-US" dirty="0">
                <a:effectLst/>
              </a:rPr>
              <a:t> </a:t>
            </a:r>
            <a:endParaRPr lang="en-US" dirty="0"/>
          </a:p>
        </p:txBody>
      </p:sp>
      <p:sp>
        <p:nvSpPr>
          <p:cNvPr id="4" name="Slide Number Placeholder 3"/>
          <p:cNvSpPr>
            <a:spLocks noGrp="1"/>
          </p:cNvSpPr>
          <p:nvPr>
            <p:ph type="sldNum" sz="quarter" idx="10"/>
          </p:nvPr>
        </p:nvSpPr>
        <p:spPr/>
        <p:txBody>
          <a:bodyPr/>
          <a:lstStyle/>
          <a:p>
            <a:fld id="{7D1669AB-DC2C-B142-878C-B2EFF2A45A96}" type="slidenum">
              <a:rPr lang="en-US" smtClean="0"/>
              <a:t>37</a:t>
            </a:fld>
            <a:endParaRPr lang="en-US"/>
          </a:p>
        </p:txBody>
      </p:sp>
    </p:spTree>
    <p:extLst>
      <p:ext uri="{BB962C8B-B14F-4D97-AF65-F5344CB8AC3E}">
        <p14:creationId xmlns:p14="http://schemas.microsoft.com/office/powerpoint/2010/main" val="19266573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Excerpt from: </a:t>
            </a:r>
            <a:r>
              <a:rPr lang="en-US" dirty="0">
                <a:effectLst/>
              </a:rPr>
              <a:t>Pennington, D., </a:t>
            </a:r>
            <a:r>
              <a:rPr lang="en-US" dirty="0" err="1">
                <a:effectLst/>
              </a:rPr>
              <a:t>Bammer</a:t>
            </a:r>
            <a:r>
              <a:rPr lang="en-US" dirty="0">
                <a:effectLst/>
              </a:rPr>
              <a:t>, G., Danielson, A., </a:t>
            </a:r>
            <a:r>
              <a:rPr lang="en-US" dirty="0" err="1">
                <a:effectLst/>
              </a:rPr>
              <a:t>Gosselin</a:t>
            </a:r>
            <a:r>
              <a:rPr lang="en-US" dirty="0">
                <a:effectLst/>
              </a:rPr>
              <a:t>, D., </a:t>
            </a:r>
            <a:r>
              <a:rPr lang="en-US" dirty="0" err="1">
                <a:effectLst/>
              </a:rPr>
              <a:t>Gouvea</a:t>
            </a:r>
            <a:r>
              <a:rPr lang="en-US" dirty="0">
                <a:effectLst/>
              </a:rPr>
              <a:t>, J., </a:t>
            </a:r>
            <a:r>
              <a:rPr lang="en-US" dirty="0" err="1">
                <a:effectLst/>
              </a:rPr>
              <a:t>Habron</a:t>
            </a:r>
            <a:r>
              <a:rPr lang="en-US" dirty="0">
                <a:effectLst/>
              </a:rPr>
              <a:t>, G., … Wei, C. (2016). The </a:t>
            </a:r>
            <a:r>
              <a:rPr lang="en-US" dirty="0" err="1">
                <a:effectLst/>
              </a:rPr>
              <a:t>EMBeRS</a:t>
            </a:r>
            <a:r>
              <a:rPr lang="en-US" dirty="0">
                <a:effectLst/>
              </a:rPr>
              <a:t> project: employing model-based reasoning in socio-environmental synthesis. </a:t>
            </a:r>
            <a:r>
              <a:rPr lang="en-US" i="1" dirty="0">
                <a:effectLst/>
              </a:rPr>
              <a:t>Journal of Environmental Studies and Sciences</a:t>
            </a:r>
            <a:r>
              <a:rPr lang="en-US" dirty="0">
                <a:effectLst/>
              </a:rPr>
              <a:t>, </a:t>
            </a:r>
            <a:r>
              <a:rPr lang="en-US" i="1" dirty="0">
                <a:effectLst/>
              </a:rPr>
              <a:t>6</a:t>
            </a:r>
            <a:r>
              <a:rPr lang="en-US" dirty="0">
                <a:effectLst/>
              </a:rPr>
              <a:t>(2), 278–286. https://</a:t>
            </a:r>
            <a:r>
              <a:rPr lang="en-US" dirty="0" err="1">
                <a:effectLst/>
              </a:rPr>
              <a:t>doi.org</a:t>
            </a:r>
            <a:r>
              <a:rPr lang="en-US" dirty="0">
                <a:effectLst/>
              </a:rPr>
              <a:t>/10.1007/s13412-015-0335-8</a:t>
            </a:r>
            <a:endParaRPr lang="en-US" dirty="0"/>
          </a:p>
          <a:p>
            <a:endParaRPr lang="en-US" dirty="0"/>
          </a:p>
          <a:p>
            <a:r>
              <a:rPr lang="en-US" sz="1200" kern="1200" dirty="0">
                <a:solidFill>
                  <a:schemeClr val="tx1"/>
                </a:solidFill>
                <a:effectLst/>
                <a:latin typeface="+mn-lt"/>
                <a:ea typeface="+mn-ea"/>
                <a:cs typeface="+mn-cs"/>
              </a:rPr>
              <a:t>Cognitive science research on complex scientific problem solving identifies model-based reasoning as a key mechanism for generating new scientific understanding (</a:t>
            </a:r>
            <a:r>
              <a:rPr lang="en-US" sz="1200" kern="1200" dirty="0" err="1">
                <a:solidFill>
                  <a:schemeClr val="tx1"/>
                </a:solidFill>
                <a:effectLst/>
                <a:latin typeface="+mn-lt"/>
                <a:ea typeface="+mn-ea"/>
                <a:cs typeface="+mn-cs"/>
              </a:rPr>
              <a:t>Nercessian</a:t>
            </a:r>
            <a:r>
              <a:rPr lang="en-US" sz="1200" kern="1200" dirty="0">
                <a:solidFill>
                  <a:schemeClr val="tx1"/>
                </a:solidFill>
                <a:effectLst/>
                <a:latin typeface="+mn-lt"/>
                <a:ea typeface="+mn-ea"/>
                <a:cs typeface="+mn-cs"/>
              </a:rPr>
              <a:t> 1999). Model-based reasoning begins with the idea that humans reason by constructing an internal mental model of the situations, events, and processes that they encounter. External representations can be used to facilitate construction of these mental models (see Box 2 for definitions of these terms). External representations include the use of analogies, metaphors, visual models, diagrams and/or other representations for abstraction and communication of complex concepts. In complex reasoning tasks, internal mental models are evolving as reasoning occurs. External representations capture a static view of these mental models at a point in time that aids in organizing and communicating complexly interrelated concepts. Additionally, research in cognitive science suggests that these kinds of nascent representations enable the offloading and summarizing of complex information so that people can grasp and manipulate </a:t>
            </a:r>
          </a:p>
          <a:p>
            <a:r>
              <a:rPr lang="en-US" sz="1200" kern="1200" dirty="0">
                <a:solidFill>
                  <a:schemeClr val="tx1"/>
                </a:solidFill>
                <a:effectLst/>
                <a:latin typeface="+mn-lt"/>
                <a:ea typeface="+mn-ea"/>
                <a:cs typeface="+mn-cs"/>
              </a:rPr>
              <a:t>Box 2. Definitions of representation-related terms.</a:t>
            </a:r>
          </a:p>
          <a:p>
            <a:r>
              <a:rPr lang="en-US" sz="1200" i="1" kern="1200" dirty="0">
                <a:solidFill>
                  <a:schemeClr val="tx1"/>
                </a:solidFill>
                <a:effectLst/>
                <a:latin typeface="+mn-lt"/>
                <a:ea typeface="+mn-ea"/>
                <a:cs typeface="+mn-cs"/>
              </a:rPr>
              <a:t>Representation</a:t>
            </a:r>
            <a:r>
              <a:rPr lang="en-US" sz="1200" kern="1200" dirty="0">
                <a:solidFill>
                  <a:schemeClr val="tx1"/>
                </a:solidFill>
                <a:effectLst/>
                <a:latin typeface="+mn-lt"/>
                <a:ea typeface="+mn-ea"/>
                <a:cs typeface="+mn-cs"/>
              </a:rPr>
              <a:t>: A description or portrayal of something in a particular way.</a:t>
            </a:r>
          </a:p>
          <a:p>
            <a:r>
              <a:rPr lang="en-US" sz="1200" i="1" kern="1200" dirty="0">
                <a:solidFill>
                  <a:schemeClr val="tx1"/>
                </a:solidFill>
                <a:effectLst/>
                <a:latin typeface="+mn-lt"/>
                <a:ea typeface="+mn-ea"/>
                <a:cs typeface="+mn-cs"/>
              </a:rPr>
              <a:t>Model:</a:t>
            </a:r>
            <a:r>
              <a:rPr lang="en-US" sz="1200" kern="1200" dirty="0">
                <a:solidFill>
                  <a:schemeClr val="tx1"/>
                </a:solidFill>
                <a:effectLst/>
                <a:latin typeface="+mn-lt"/>
                <a:ea typeface="+mn-ea"/>
                <a:cs typeface="+mn-cs"/>
              </a:rPr>
              <a:t> A representation that provides abstraction and organization of elements that comprise reality.</a:t>
            </a:r>
          </a:p>
          <a:p>
            <a:r>
              <a:rPr lang="en-US" sz="1200" i="1" kern="1200" dirty="0">
                <a:solidFill>
                  <a:schemeClr val="tx1"/>
                </a:solidFill>
                <a:effectLst/>
                <a:latin typeface="+mn-lt"/>
                <a:ea typeface="+mn-ea"/>
                <a:cs typeface="+mn-cs"/>
              </a:rPr>
              <a:t>Mental model</a:t>
            </a:r>
            <a:r>
              <a:rPr lang="en-US" sz="1200" kern="1200" dirty="0">
                <a:solidFill>
                  <a:schemeClr val="tx1"/>
                </a:solidFill>
                <a:effectLst/>
                <a:latin typeface="+mn-lt"/>
                <a:ea typeface="+mn-ea"/>
                <a:cs typeface="+mn-cs"/>
              </a:rPr>
              <a:t>: Individual, internal, cognitive simplification of reality that is formulated through experience and is relatively stable.</a:t>
            </a:r>
          </a:p>
          <a:p>
            <a:r>
              <a:rPr lang="en-US" sz="1200" i="1" kern="1200" dirty="0">
                <a:solidFill>
                  <a:schemeClr val="tx1"/>
                </a:solidFill>
                <a:effectLst/>
                <a:latin typeface="+mn-lt"/>
                <a:ea typeface="+mn-ea"/>
                <a:cs typeface="+mn-cs"/>
              </a:rPr>
              <a:t>Shared mental models</a:t>
            </a:r>
            <a:r>
              <a:rPr lang="en-US" sz="1200" kern="1200" dirty="0">
                <a:solidFill>
                  <a:schemeClr val="tx1"/>
                </a:solidFill>
                <a:effectLst/>
                <a:latin typeface="+mn-lt"/>
                <a:ea typeface="+mn-ea"/>
                <a:cs typeface="+mn-cs"/>
              </a:rPr>
              <a:t>: Emergent, distributed cognitive states that are generated in real time in a specific context, reflect shared understanding of a problem (e.g. shared problem model), and evolve as group understanding evolves.</a:t>
            </a:r>
          </a:p>
          <a:p>
            <a:r>
              <a:rPr lang="en-US" sz="1200" i="1" kern="1200" dirty="0">
                <a:solidFill>
                  <a:schemeClr val="tx1"/>
                </a:solidFill>
                <a:effectLst/>
                <a:latin typeface="+mn-lt"/>
                <a:ea typeface="+mn-ea"/>
                <a:cs typeface="+mn-cs"/>
              </a:rPr>
              <a:t>External representation</a:t>
            </a:r>
            <a:r>
              <a:rPr lang="en-US" sz="1200" kern="1200" dirty="0">
                <a:solidFill>
                  <a:schemeClr val="tx1"/>
                </a:solidFill>
                <a:effectLst/>
                <a:latin typeface="+mn-lt"/>
                <a:ea typeface="+mn-ea"/>
                <a:cs typeface="+mn-cs"/>
              </a:rPr>
              <a:t>: A tangible or linguistic representation of a mental model or other internal representation. </a:t>
            </a:r>
          </a:p>
          <a:p>
            <a:r>
              <a:rPr lang="en-US" sz="1200" i="1" kern="1200" dirty="0">
                <a:solidFill>
                  <a:schemeClr val="tx1"/>
                </a:solidFill>
                <a:effectLst/>
                <a:latin typeface="+mn-lt"/>
                <a:ea typeface="+mn-ea"/>
                <a:cs typeface="+mn-cs"/>
              </a:rPr>
              <a:t>Boundary object</a:t>
            </a:r>
            <a:r>
              <a:rPr lang="en-US" sz="1200" kern="1200" dirty="0">
                <a:solidFill>
                  <a:schemeClr val="tx1"/>
                </a:solidFill>
                <a:effectLst/>
                <a:latin typeface="+mn-lt"/>
                <a:ea typeface="+mn-ea"/>
                <a:cs typeface="+mn-cs"/>
              </a:rPr>
              <a:t>: An external representation that functions as a mediator across the boundary between different perspectives.</a:t>
            </a:r>
          </a:p>
          <a:p>
            <a:r>
              <a:rPr lang="en-US" sz="1200" i="1" kern="1200" dirty="0">
                <a:solidFill>
                  <a:schemeClr val="tx1"/>
                </a:solidFill>
                <a:effectLst/>
                <a:latin typeface="+mn-lt"/>
                <a:ea typeface="+mn-ea"/>
                <a:cs typeface="+mn-cs"/>
              </a:rPr>
              <a:t>Boundary negotiating object</a:t>
            </a:r>
            <a:r>
              <a:rPr lang="en-US" sz="1200" kern="1200" dirty="0">
                <a:solidFill>
                  <a:schemeClr val="tx1"/>
                </a:solidFill>
                <a:effectLst/>
                <a:latin typeface="+mn-lt"/>
                <a:ea typeface="+mn-ea"/>
                <a:cs typeface="+mn-cs"/>
              </a:rPr>
              <a:t>: A boundary object that functions as a mechanism for discourse regarding how differing perspectives can be mediated.</a:t>
            </a:r>
          </a:p>
          <a:p>
            <a:r>
              <a:rPr lang="en-US" sz="1200" i="1" kern="1200" dirty="0">
                <a:solidFill>
                  <a:schemeClr val="tx1"/>
                </a:solidFill>
                <a:effectLst/>
                <a:latin typeface="+mn-lt"/>
                <a:ea typeface="+mn-ea"/>
                <a:cs typeface="+mn-cs"/>
              </a:rPr>
              <a:t>Material artifact</a:t>
            </a:r>
            <a:r>
              <a:rPr lang="en-US" sz="1200" kern="1200" dirty="0">
                <a:solidFill>
                  <a:schemeClr val="tx1"/>
                </a:solidFill>
                <a:effectLst/>
                <a:latin typeface="+mn-lt"/>
                <a:ea typeface="+mn-ea"/>
                <a:cs typeface="+mn-cs"/>
              </a:rPr>
              <a:t>: Representation that embodies information that coordinates action among people.</a:t>
            </a:r>
          </a:p>
          <a:p>
            <a:r>
              <a:rPr lang="en-US" sz="1200" i="1" kern="1200" dirty="0">
                <a:solidFill>
                  <a:schemeClr val="tx1"/>
                </a:solidFill>
                <a:effectLst/>
                <a:latin typeface="+mn-lt"/>
                <a:ea typeface="+mn-ea"/>
                <a:cs typeface="+mn-cs"/>
              </a:rPr>
              <a:t>Epistemic object</a:t>
            </a:r>
            <a:r>
              <a:rPr lang="en-US" sz="1200" kern="1200" dirty="0">
                <a:solidFill>
                  <a:schemeClr val="tx1"/>
                </a:solidFill>
                <a:effectLst/>
                <a:latin typeface="+mn-lt"/>
                <a:ea typeface="+mn-ea"/>
                <a:cs typeface="+mn-cs"/>
              </a:rPr>
              <a:t>: Temporary instantiation of a representation that enables the unfolding of later representations.</a:t>
            </a:r>
          </a:p>
          <a:p>
            <a:r>
              <a:rPr lang="en-US" dirty="0">
                <a:effectLst/>
              </a:rPr>
              <a:t>more information (Larkin and Simon 1987). </a:t>
            </a:r>
            <a:endParaRPr lang="en-US" dirty="0"/>
          </a:p>
        </p:txBody>
      </p:sp>
      <p:sp>
        <p:nvSpPr>
          <p:cNvPr id="4" name="Slide Number Placeholder 3"/>
          <p:cNvSpPr>
            <a:spLocks noGrp="1"/>
          </p:cNvSpPr>
          <p:nvPr>
            <p:ph type="sldNum" sz="quarter" idx="10"/>
          </p:nvPr>
        </p:nvSpPr>
        <p:spPr/>
        <p:txBody>
          <a:bodyPr/>
          <a:lstStyle/>
          <a:p>
            <a:fld id="{7D1669AB-DC2C-B142-878C-B2EFF2A45A96}" type="slidenum">
              <a:rPr lang="en-US" smtClean="0"/>
              <a:t>39</a:t>
            </a:fld>
            <a:endParaRPr lang="en-US"/>
          </a:p>
        </p:txBody>
      </p:sp>
    </p:spTree>
    <p:extLst>
      <p:ext uri="{BB962C8B-B14F-4D97-AF65-F5344CB8AC3E}">
        <p14:creationId xmlns:p14="http://schemas.microsoft.com/office/powerpoint/2010/main" val="1367687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Excerpt from: </a:t>
            </a:r>
            <a:r>
              <a:rPr lang="en-US" dirty="0">
                <a:effectLst/>
              </a:rPr>
              <a:t>Pennington, D., </a:t>
            </a:r>
            <a:r>
              <a:rPr lang="en-US" dirty="0" err="1">
                <a:effectLst/>
              </a:rPr>
              <a:t>Bammer</a:t>
            </a:r>
            <a:r>
              <a:rPr lang="en-US" dirty="0">
                <a:effectLst/>
              </a:rPr>
              <a:t>, G., Danielson, A., </a:t>
            </a:r>
            <a:r>
              <a:rPr lang="en-US" dirty="0" err="1">
                <a:effectLst/>
              </a:rPr>
              <a:t>Gosselin</a:t>
            </a:r>
            <a:r>
              <a:rPr lang="en-US" dirty="0">
                <a:effectLst/>
              </a:rPr>
              <a:t>, D., </a:t>
            </a:r>
            <a:r>
              <a:rPr lang="en-US" dirty="0" err="1">
                <a:effectLst/>
              </a:rPr>
              <a:t>Gouvea</a:t>
            </a:r>
            <a:r>
              <a:rPr lang="en-US" dirty="0">
                <a:effectLst/>
              </a:rPr>
              <a:t>, J., </a:t>
            </a:r>
            <a:r>
              <a:rPr lang="en-US" dirty="0" err="1">
                <a:effectLst/>
              </a:rPr>
              <a:t>Habron</a:t>
            </a:r>
            <a:r>
              <a:rPr lang="en-US" dirty="0">
                <a:effectLst/>
              </a:rPr>
              <a:t>, G., … Wei, C. (2016). The </a:t>
            </a:r>
            <a:r>
              <a:rPr lang="en-US" dirty="0" err="1">
                <a:effectLst/>
              </a:rPr>
              <a:t>EMBeRS</a:t>
            </a:r>
            <a:r>
              <a:rPr lang="en-US" dirty="0">
                <a:effectLst/>
              </a:rPr>
              <a:t> project: employing model-based reasoning in socio-environmental synthesis. </a:t>
            </a:r>
            <a:r>
              <a:rPr lang="en-US" i="1" dirty="0">
                <a:effectLst/>
              </a:rPr>
              <a:t>Journal of Environmental Studies and Sciences</a:t>
            </a:r>
            <a:r>
              <a:rPr lang="en-US" dirty="0">
                <a:effectLst/>
              </a:rPr>
              <a:t>, </a:t>
            </a:r>
            <a:r>
              <a:rPr lang="en-US" i="1" dirty="0">
                <a:effectLst/>
              </a:rPr>
              <a:t>6</a:t>
            </a:r>
            <a:r>
              <a:rPr lang="en-US" dirty="0">
                <a:effectLst/>
              </a:rPr>
              <a:t>(2), 278–286. https://</a:t>
            </a:r>
            <a:r>
              <a:rPr lang="en-US" dirty="0" err="1">
                <a:effectLst/>
              </a:rPr>
              <a:t>doi.org</a:t>
            </a:r>
            <a:r>
              <a:rPr lang="en-US" dirty="0">
                <a:effectLst/>
              </a:rPr>
              <a:t>/10.1007/s13412-015-0335-8</a:t>
            </a:r>
          </a:p>
          <a:p>
            <a:endParaRPr lang="en-US" dirty="0"/>
          </a:p>
          <a:p>
            <a:r>
              <a:rPr lang="en-US" sz="1200" kern="1200" dirty="0">
                <a:solidFill>
                  <a:schemeClr val="tx1"/>
                </a:solidFill>
                <a:effectLst/>
                <a:latin typeface="+mn-lt"/>
                <a:ea typeface="+mn-ea"/>
                <a:cs typeface="+mn-cs"/>
              </a:rPr>
              <a:t>While a wide variety of terminology has been used to describe similar processes, there is consistent recognition of a transition from largely individual to increasingly shared mental model(s) of the problem as a group interacts, and the importance of using a variety of boundary negotiating objects to support these processes. This could illustrate transition from largely multidisciplinary problem model formulation to truly interdisciplinary problem model formulation. Multidisciplinary individual conceptualizations of the problem necessarily must precede any attempt at generating integrated problem models across disciplines.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 key finding of our synthesis efforts is that externalized understandings in the form of boundary negotiating objects evolve and provide temporary, partial problem models for discussion and critique, and facilitate generation of the next, more integrated problem model. For example, group model-based reasoning can occur on the fly enabled by rapid co-creation of transitory external representations (Figure 1). These transitory representations make complex, abstract knowledge and ideas more concrete and provide a framework that enables participants to reason together. One can think of this as a process of reification, in the sense that abstract mental models are made more concrete through external representation as real, tangible products. Boundary negotiating objects are temporary, proposed problem models that represent an evolving shared mental model of the problem. The boundary negotiating objects are enablers of the process, which is otherwise hindered due to the difficulty of grasping highly abstract concepts from a field of expertise where one lacks familiarity. We hypothesize that the following sequence captures this process (Figure 2):</a:t>
            </a:r>
          </a:p>
          <a:p>
            <a:pPr lvl="0"/>
            <a:r>
              <a:rPr lang="en-US" sz="1200" kern="1200" dirty="0">
                <a:solidFill>
                  <a:schemeClr val="tx1"/>
                </a:solidFill>
                <a:effectLst/>
                <a:latin typeface="+mn-lt"/>
                <a:ea typeface="+mn-ea"/>
                <a:cs typeface="+mn-cs"/>
              </a:rPr>
              <a:t>Participant A explains her perspective and generates boundary negotiating object 1 as a starting representation of the problem model.</a:t>
            </a:r>
          </a:p>
          <a:p>
            <a:pPr lvl="0"/>
            <a:r>
              <a:rPr lang="en-US" sz="1200" kern="1200" dirty="0">
                <a:solidFill>
                  <a:schemeClr val="tx1"/>
                </a:solidFill>
                <a:effectLst/>
                <a:latin typeface="+mn-lt"/>
                <a:ea typeface="+mn-ea"/>
                <a:cs typeface="+mn-cs"/>
              </a:rPr>
              <a:t>Participant B reflects on boundary negotiating object 1, revises her mental models, and produces boundary negotiating object 2 as a second version of the problem model.</a:t>
            </a:r>
          </a:p>
          <a:p>
            <a:pPr lvl="0"/>
            <a:r>
              <a:rPr lang="en-US" sz="1200" kern="1200" dirty="0">
                <a:solidFill>
                  <a:schemeClr val="tx1"/>
                </a:solidFill>
                <a:effectLst/>
                <a:latin typeface="+mn-lt"/>
                <a:ea typeface="+mn-ea"/>
                <a:cs typeface="+mn-cs"/>
              </a:rPr>
              <a:t>Participant C reflects on boundary negotiating objects 1 and 2, revises his mental models and produces boundary negotiating object 3, the next version of the problem model.</a:t>
            </a:r>
          </a:p>
          <a:p>
            <a:endParaRPr lang="en-US" dirty="0"/>
          </a:p>
          <a:p>
            <a:r>
              <a:rPr lang="en-US" sz="1200" kern="1200" dirty="0">
                <a:solidFill>
                  <a:schemeClr val="tx1"/>
                </a:solidFill>
                <a:effectLst/>
                <a:latin typeface="+mn-lt"/>
                <a:ea typeface="+mn-ea"/>
                <a:cs typeface="+mn-cs"/>
              </a:rPr>
              <a:t>This process continues until a contingent problem model is agreed upon.</a:t>
            </a:r>
            <a:r>
              <a:rPr lang="en-US" dirty="0">
                <a:effectLst/>
              </a:rPr>
              <a:t> </a:t>
            </a:r>
          </a:p>
          <a:p>
            <a:endParaRPr lang="en-US" dirty="0"/>
          </a:p>
        </p:txBody>
      </p:sp>
      <p:sp>
        <p:nvSpPr>
          <p:cNvPr id="4" name="Slide Number Placeholder 3"/>
          <p:cNvSpPr>
            <a:spLocks noGrp="1"/>
          </p:cNvSpPr>
          <p:nvPr>
            <p:ph type="sldNum" sz="quarter" idx="10"/>
          </p:nvPr>
        </p:nvSpPr>
        <p:spPr/>
        <p:txBody>
          <a:bodyPr/>
          <a:lstStyle/>
          <a:p>
            <a:fld id="{7D1669AB-DC2C-B142-878C-B2EFF2A45A96}" type="slidenum">
              <a:rPr lang="en-US" smtClean="0"/>
              <a:t>40</a:t>
            </a:fld>
            <a:endParaRPr lang="en-US"/>
          </a:p>
        </p:txBody>
      </p:sp>
    </p:spTree>
    <p:extLst>
      <p:ext uri="{BB962C8B-B14F-4D97-AF65-F5344CB8AC3E}">
        <p14:creationId xmlns:p14="http://schemas.microsoft.com/office/powerpoint/2010/main" val="20104027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157319"/>
            <a:ext cx="8915400" cy="877824"/>
          </a:xfrm>
        </p:spPr>
        <p:txBody>
          <a:bodyPr/>
          <a:lstStyle/>
          <a:p>
            <a:r>
              <a:rPr lang="en-US"/>
              <a:t>Click to edit Master title style</a:t>
            </a:r>
            <a:endParaRPr/>
          </a:p>
        </p:txBody>
      </p:sp>
      <p:sp>
        <p:nvSpPr>
          <p:cNvPr id="3" name="Subtitle 2"/>
          <p:cNvSpPr>
            <a:spLocks noGrp="1"/>
          </p:cNvSpPr>
          <p:nvPr>
            <p:ph type="subTitle" idx="1"/>
          </p:nvPr>
        </p:nvSpPr>
        <p:spPr>
          <a:xfrm>
            <a:off x="914400" y="3034553"/>
            <a:ext cx="8001000" cy="3823447"/>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91440" rIns="274320" bIns="91440" rtlCol="0" anchor="t" anchorCtr="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p:txBody>
          <a:bodyPr/>
          <a:lstStyle/>
          <a:p>
            <a:fld id="{83B4CF5D-D885-F14C-974F-FF208E2C4171}" type="datetimeFigureOut">
              <a:rPr lang="en-US" smtClean="0"/>
              <a:t>8/7/18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B51664-9FAA-1F4F-98DE-31673ED388D6}"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1124712"/>
            <a:ext cx="8915400" cy="914400"/>
          </a:xfrm>
          <a:solidFill>
            <a:schemeClr val="tx2"/>
          </a:solidFill>
        </p:spPr>
        <p:txBody>
          <a:bodyPr vert="horz" lIns="1188720" tIns="45720" rIns="274320" bIns="45720" rtlCol="0" anchor="ctr">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a:t>Click to edit Master title style</a:t>
            </a:r>
            <a:endParaRPr/>
          </a:p>
        </p:txBody>
      </p:sp>
      <p:sp>
        <p:nvSpPr>
          <p:cNvPr id="3" name="Picture Placeholder 2"/>
          <p:cNvSpPr>
            <a:spLocks noGrp="1"/>
          </p:cNvSpPr>
          <p:nvPr>
            <p:ph type="pic" idx="1"/>
          </p:nvPr>
        </p:nvSpPr>
        <p:spPr>
          <a:xfrm>
            <a:off x="5487987" y="2048256"/>
            <a:ext cx="3427413" cy="4206240"/>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914400" y="2039112"/>
            <a:ext cx="4572000" cy="4224528"/>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274320" rIns="274320" bIns="274320" rtlCol="0" anchor="t" anchorCtr="0">
            <a:normAutofit/>
          </a:bodyPr>
          <a:lstStyle>
            <a:lvl1pPr marL="0" indent="0">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Clr>
                <a:schemeClr val="accent1"/>
              </a:buClr>
              <a:buFont typeface="Wingdings 2" pitchFamily="18" charset="2"/>
              <a:buNone/>
            </a:pPr>
            <a:r>
              <a:rPr lang="en-US"/>
              <a:t>Click to edit Master text styles</a:t>
            </a:r>
          </a:p>
        </p:txBody>
      </p:sp>
      <p:sp>
        <p:nvSpPr>
          <p:cNvPr id="5" name="Date Placeholder 4"/>
          <p:cNvSpPr>
            <a:spLocks noGrp="1"/>
          </p:cNvSpPr>
          <p:nvPr>
            <p:ph type="dt" sz="half" idx="10"/>
          </p:nvPr>
        </p:nvSpPr>
        <p:spPr>
          <a:xfrm>
            <a:off x="6580094" y="188259"/>
            <a:ext cx="2133600" cy="365125"/>
          </a:xfrm>
        </p:spPr>
        <p:txBody>
          <a:bodyPr/>
          <a:lstStyle/>
          <a:p>
            <a:fld id="{83B4CF5D-D885-F14C-974F-FF208E2C4171}" type="datetimeFigureOut">
              <a:rPr lang="en-US" smtClean="0"/>
              <a:t>8/7/18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B51664-9FAA-1F4F-98DE-31673ED388D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en-US"/>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p:txBody>
          <a:bodyPr/>
          <a:lstStyle/>
          <a:p>
            <a:fld id="{83B4CF5D-D885-F14C-974F-FF208E2C4171}" type="datetimeFigureOut">
              <a:rPr lang="en-US" smtClean="0"/>
              <a:t>8/7/18</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1129553"/>
            <a:ext cx="7988300" cy="2980944"/>
          </a:xfrm>
        </p:spPr>
        <p:txBody>
          <a:bodyPr>
            <a:normAutofit/>
          </a:bodyPr>
          <a:lstStyle>
            <a:lvl1pPr marL="0" indent="0">
              <a:buNone/>
              <a:defRPr sz="1800"/>
            </a:lvl1pPr>
          </a:lstStyle>
          <a:p>
            <a:r>
              <a:rPr lang="en-US"/>
              <a:t>Drag picture to placeholder or click icon to add</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en-US"/>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a:xfrm>
            <a:off x="6580094" y="188259"/>
            <a:ext cx="2133600" cy="365125"/>
          </a:xfrm>
        </p:spPr>
        <p:txBody>
          <a:bodyPr/>
          <a:lstStyle/>
          <a:p>
            <a:fld id="{83B4CF5D-D885-F14C-974F-FF208E2C4171}" type="datetimeFigureOut">
              <a:rPr lang="en-US" smtClean="0"/>
              <a:t>8/7/18</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1129553"/>
            <a:ext cx="3986784" cy="2980944"/>
          </a:xfrm>
        </p:spPr>
        <p:txBody>
          <a:bodyPr>
            <a:normAutofit/>
          </a:bodyPr>
          <a:lstStyle>
            <a:lvl1pPr marL="0" indent="0">
              <a:buNone/>
              <a:defRPr sz="1800"/>
            </a:lvl1pPr>
          </a:lstStyle>
          <a:p>
            <a:r>
              <a:rPr lang="en-US"/>
              <a:t>Drag picture to placeholder or click icon to add</a:t>
            </a:r>
            <a:endParaRPr/>
          </a:p>
        </p:txBody>
      </p:sp>
      <p:sp>
        <p:nvSpPr>
          <p:cNvPr id="7" name="Picture Placeholder 8"/>
          <p:cNvSpPr>
            <a:spLocks noGrp="1"/>
          </p:cNvSpPr>
          <p:nvPr>
            <p:ph type="pic" sz="quarter" idx="14"/>
          </p:nvPr>
        </p:nvSpPr>
        <p:spPr>
          <a:xfrm>
            <a:off x="4928616" y="1129553"/>
            <a:ext cx="3986784" cy="2980944"/>
          </a:xfrm>
        </p:spPr>
        <p:txBody>
          <a:bodyPr>
            <a:normAutofit/>
          </a:bodyPr>
          <a:lstStyle>
            <a:lvl1pPr marL="0" indent="0">
              <a:buNone/>
              <a:defRPr sz="1800"/>
            </a:lvl1pPr>
          </a:lstStyle>
          <a:p>
            <a:r>
              <a:rPr lang="en-US"/>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en-US"/>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a:xfrm>
            <a:off x="6580094" y="188259"/>
            <a:ext cx="2133600" cy="365125"/>
          </a:xfrm>
        </p:spPr>
        <p:txBody>
          <a:bodyPr/>
          <a:lstStyle/>
          <a:p>
            <a:fld id="{83B4CF5D-D885-F14C-974F-FF208E2C4171}" type="datetimeFigureOut">
              <a:rPr lang="en-US" smtClean="0"/>
              <a:t>8/7/18</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1129553"/>
            <a:ext cx="6601968" cy="2980944"/>
          </a:xfrm>
        </p:spPr>
        <p:txBody>
          <a:bodyPr>
            <a:normAutofit/>
          </a:bodyPr>
          <a:lstStyle>
            <a:lvl1pPr marL="0" indent="0">
              <a:buNone/>
              <a:defRPr sz="1800"/>
            </a:lvl1pPr>
          </a:lstStyle>
          <a:p>
            <a:r>
              <a:rPr lang="en-US"/>
              <a:t>Drag picture to placeholder or click icon to add</a:t>
            </a:r>
            <a:endParaRPr/>
          </a:p>
        </p:txBody>
      </p:sp>
      <p:sp>
        <p:nvSpPr>
          <p:cNvPr id="7" name="Picture Placeholder 8"/>
          <p:cNvSpPr>
            <a:spLocks noGrp="1"/>
          </p:cNvSpPr>
          <p:nvPr>
            <p:ph type="pic" sz="quarter" idx="14"/>
          </p:nvPr>
        </p:nvSpPr>
        <p:spPr>
          <a:xfrm>
            <a:off x="7543800" y="1129553"/>
            <a:ext cx="1371600" cy="1481328"/>
          </a:xfrm>
        </p:spPr>
        <p:txBody>
          <a:bodyPr>
            <a:normAutofit/>
          </a:bodyPr>
          <a:lstStyle>
            <a:lvl1pPr marL="0" indent="0">
              <a:buNone/>
              <a:defRPr sz="1800"/>
            </a:lvl1pPr>
          </a:lstStyle>
          <a:p>
            <a:r>
              <a:rPr lang="en-US"/>
              <a:t>Drag picture to placeholder or click icon to add</a:t>
            </a:r>
            <a:endParaRPr/>
          </a:p>
        </p:txBody>
      </p:sp>
      <p:sp>
        <p:nvSpPr>
          <p:cNvPr id="8" name="Picture Placeholder 8"/>
          <p:cNvSpPr>
            <a:spLocks noGrp="1"/>
          </p:cNvSpPr>
          <p:nvPr>
            <p:ph type="pic" sz="quarter" idx="15"/>
          </p:nvPr>
        </p:nvSpPr>
        <p:spPr>
          <a:xfrm>
            <a:off x="7543800" y="2629169"/>
            <a:ext cx="1371600" cy="1481328"/>
          </a:xfrm>
        </p:spPr>
        <p:txBody>
          <a:bodyPr>
            <a:normAutofit/>
          </a:bodyPr>
          <a:lstStyle>
            <a:lvl1pPr marL="0" indent="0">
              <a:buNone/>
              <a:defRPr sz="1800"/>
            </a:lvl1pPr>
          </a:lstStyle>
          <a:p>
            <a:r>
              <a:rPr lang="en-US"/>
              <a:t>Drag picture to placeholder or click icon to add</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83B4CF5D-D885-F14C-974F-FF208E2C4171}" type="datetimeFigureOut">
              <a:rPr lang="en-US" smtClean="0"/>
              <a:t>8/7/18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B51664-9FAA-1F4F-98DE-31673ED388D6}"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87553" y="1129554"/>
            <a:ext cx="914400" cy="5533278"/>
          </a:xfrm>
        </p:spPr>
        <p:txBody>
          <a:bodyPr vert="eaVert" lIns="274320" tIns="685800" bIns="685800"/>
          <a:lstStyle/>
          <a:p>
            <a:r>
              <a:rPr lang="en-US"/>
              <a:t>Click to edit Master title style</a:t>
            </a:r>
            <a:endParaRPr/>
          </a:p>
        </p:txBody>
      </p:sp>
      <p:sp>
        <p:nvSpPr>
          <p:cNvPr id="3" name="Vertical Text Placeholder 2"/>
          <p:cNvSpPr>
            <a:spLocks noGrp="1"/>
          </p:cNvSpPr>
          <p:nvPr>
            <p:ph type="body" orient="vert" idx="1"/>
          </p:nvPr>
        </p:nvSpPr>
        <p:spPr>
          <a:xfrm>
            <a:off x="1117600" y="1734671"/>
            <a:ext cx="6426200" cy="4542304"/>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83B4CF5D-D885-F14C-974F-FF208E2C4171}" type="datetimeFigureOut">
              <a:rPr lang="en-US" smtClean="0"/>
              <a:t>8/7/18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B51664-9FAA-1F4F-98DE-31673ED388D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83B4CF5D-D885-F14C-974F-FF208E2C4171}" type="datetimeFigureOut">
              <a:rPr lang="en-US" smtClean="0"/>
              <a:t>8/7/18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B51664-9FAA-1F4F-98DE-31673ED388D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0" y="5025435"/>
            <a:ext cx="8915400" cy="914400"/>
          </a:xfrm>
        </p:spPr>
        <p:txBody>
          <a:bodyPr/>
          <a:lstStyle/>
          <a:p>
            <a:r>
              <a:rPr lang="en-US"/>
              <a:t>Click to edit Master title style</a:t>
            </a:r>
            <a:endParaRPr/>
          </a:p>
        </p:txBody>
      </p:sp>
      <p:sp>
        <p:nvSpPr>
          <p:cNvPr id="3" name="Subtitle 2"/>
          <p:cNvSpPr>
            <a:spLocks noGrp="1"/>
          </p:cNvSpPr>
          <p:nvPr>
            <p:ph type="subTitle" idx="1"/>
          </p:nvPr>
        </p:nvSpPr>
        <p:spPr>
          <a:xfrm>
            <a:off x="914400" y="5943600"/>
            <a:ext cx="8001000" cy="91440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91440" rIns="274320" bIns="91440" rtlCol="0" anchor="t" anchorCtr="0"/>
          <a:lstStyle>
            <a:lvl1pPr marL="0" indent="0" algn="l" defTabSz="914400" rtl="0" eaLnBrk="1" latinLnBrk="0" hangingPunct="1">
              <a:spcBef>
                <a:spcPts val="300"/>
              </a:spcBef>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p:txBody>
          <a:bodyPr/>
          <a:lstStyle/>
          <a:p>
            <a:fld id="{83B4CF5D-D885-F14C-974F-FF208E2C4171}" type="datetimeFigureOut">
              <a:rPr lang="en-US" smtClean="0"/>
              <a:t>8/7/18</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1129553"/>
            <a:ext cx="7988300" cy="3886200"/>
          </a:xfrm>
        </p:spPr>
        <p:txBody>
          <a:bodyPr>
            <a:normAutofit/>
          </a:bodyPr>
          <a:lstStyle>
            <a:lvl1pPr marL="0" indent="0">
              <a:buNone/>
              <a:defRPr sz="1800"/>
            </a:lvl1pPr>
          </a:lstStyle>
          <a:p>
            <a:r>
              <a:rPr lang="en-US"/>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0" y="3200399"/>
            <a:ext cx="8915400" cy="2286000"/>
          </a:xfrm>
          <a:solidFill>
            <a:schemeClr val="tx2"/>
          </a:solidFill>
        </p:spPr>
        <p:txBody>
          <a:bodyPr vert="horz" lIns="1188720" tIns="45720" rIns="274320" bIns="45720" rtlCol="0" anchor="b" anchorCtr="0">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a:t>Click to edit Master title style</a:t>
            </a:r>
            <a:endParaRPr/>
          </a:p>
        </p:txBody>
      </p:sp>
      <p:sp>
        <p:nvSpPr>
          <p:cNvPr id="3" name="Text Placeholder 2"/>
          <p:cNvSpPr>
            <a:spLocks noGrp="1"/>
          </p:cNvSpPr>
          <p:nvPr>
            <p:ph type="body" idx="1"/>
          </p:nvPr>
        </p:nvSpPr>
        <p:spPr>
          <a:xfrm>
            <a:off x="914400" y="5484607"/>
            <a:ext cx="8001000" cy="77724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91440" rIns="274320" bIns="91440" rtlCol="0" anchor="ctr" anchorCtr="0">
            <a:normAutofit/>
          </a:bodyPr>
          <a:lstStyle>
            <a:lvl1pPr marL="0" indent="0" algn="l" defTabSz="914400" rtl="0" eaLnBrk="1" latinLnBrk="0" hangingPunct="1">
              <a:spcBef>
                <a:spcPts val="3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B4CF5D-D885-F14C-974F-FF208E2C4171}" type="datetimeFigureOut">
              <a:rPr lang="en-US" smtClean="0"/>
              <a:t>8/7/18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B51664-9FAA-1F4F-98DE-31673ED388D6}"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117600" y="2595563"/>
            <a:ext cx="3566160" cy="3681412"/>
          </a:xfrm>
        </p:spPr>
        <p:txBody>
          <a:bodyPr>
            <a:normAutofit/>
          </a:bodyPr>
          <a:lstStyle>
            <a:lvl1pPr>
              <a:defRPr sz="18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5147534" y="2595563"/>
            <a:ext cx="3566160" cy="3681412"/>
          </a:xfrm>
        </p:spPr>
        <p:txBody>
          <a:bodyPr>
            <a:normAutofit/>
          </a:bodyPr>
          <a:lstStyle>
            <a:lvl1pPr>
              <a:defRPr sz="18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a:xfrm>
            <a:off x="6580094" y="188259"/>
            <a:ext cx="2133600" cy="365125"/>
          </a:xfrm>
        </p:spPr>
        <p:txBody>
          <a:bodyPr/>
          <a:lstStyle/>
          <a:p>
            <a:fld id="{83B4CF5D-D885-F14C-974F-FF208E2C4171}" type="datetimeFigureOut">
              <a:rPr lang="en-US" smtClean="0"/>
              <a:t>8/7/18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B51664-9FAA-1F4F-98DE-31673ED388D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120588" y="2017713"/>
            <a:ext cx="3566160" cy="87788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20588" y="3065929"/>
            <a:ext cx="3566160" cy="3211046"/>
          </a:xfrm>
        </p:spPr>
        <p:txBody>
          <a:bodyPr>
            <a:normAutofit/>
          </a:bodyPr>
          <a:lstStyle>
            <a:lvl1pPr>
              <a:defRPr sz="18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5147534" y="2017713"/>
            <a:ext cx="3566160" cy="87788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47534" y="3065929"/>
            <a:ext cx="3566160" cy="3211046"/>
          </a:xfrm>
        </p:spPr>
        <p:txBody>
          <a:bodyPr>
            <a:normAutofit/>
          </a:bodyPr>
          <a:lstStyle>
            <a:lvl1pPr>
              <a:defRPr sz="18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a:xfrm>
            <a:off x="6580094" y="188259"/>
            <a:ext cx="2133600" cy="365125"/>
          </a:xfrm>
        </p:spPr>
        <p:txBody>
          <a:bodyPr/>
          <a:lstStyle/>
          <a:p>
            <a:fld id="{83B4CF5D-D885-F14C-974F-FF208E2C4171}" type="datetimeFigureOut">
              <a:rPr lang="en-US" smtClean="0"/>
              <a:t>8/7/18</a:t>
            </a:fld>
            <a:endParaRPr lang="en-US"/>
          </a:p>
        </p:txBody>
      </p:sp>
      <p:sp>
        <p:nvSpPr>
          <p:cNvPr id="8" name="Footer Placeholder 7"/>
          <p:cNvSpPr>
            <a:spLocks noGrp="1"/>
          </p:cNvSpPr>
          <p:nvPr>
            <p:ph type="ftr" sz="quarter" idx="11"/>
          </p:nvPr>
        </p:nvSpPr>
        <p:spPr>
          <a:xfrm>
            <a:off x="1120588" y="188259"/>
            <a:ext cx="2895600" cy="365125"/>
          </a:xfrm>
        </p:spPr>
        <p:txBody>
          <a:bodyPr/>
          <a:lstStyle/>
          <a:p>
            <a:endParaRPr lang="en-US"/>
          </a:p>
        </p:txBody>
      </p:sp>
      <p:sp>
        <p:nvSpPr>
          <p:cNvPr id="9" name="Slide Number Placeholder 8"/>
          <p:cNvSpPr>
            <a:spLocks noGrp="1"/>
          </p:cNvSpPr>
          <p:nvPr>
            <p:ph type="sldNum" sz="quarter" idx="12"/>
          </p:nvPr>
        </p:nvSpPr>
        <p:spPr/>
        <p:txBody>
          <a:bodyPr/>
          <a:lstStyle/>
          <a:p>
            <a:fld id="{05B51664-9FAA-1F4F-98DE-31673ED388D6}" type="slidenum">
              <a:rPr lang="en-US" smtClean="0"/>
              <a:t>‹#›</a:t>
            </a:fld>
            <a:endParaRPr lang="en-US"/>
          </a:p>
        </p:txBody>
      </p:sp>
      <p:cxnSp>
        <p:nvCxnSpPr>
          <p:cNvPr id="11" name="Straight Connector 10"/>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83B4CF5D-D885-F14C-974F-FF208E2C4171}" type="datetimeFigureOut">
              <a:rPr lang="en-US" smtClean="0"/>
              <a:t>8/7/18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B51664-9FAA-1F4F-98DE-31673ED388D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B4CF5D-D885-F14C-974F-FF208E2C4171}" type="datetimeFigureOut">
              <a:rPr lang="en-US" smtClean="0"/>
              <a:t>8/7/18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B51664-9FAA-1F4F-98DE-31673ED388D6}"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1124712"/>
            <a:ext cx="8915400" cy="914400"/>
          </a:xfrm>
          <a:solidFill>
            <a:schemeClr val="tx2"/>
          </a:solidFill>
        </p:spPr>
        <p:txBody>
          <a:bodyPr vert="horz" lIns="1188720" tIns="45720" rIns="274320" bIns="45720" rtlCol="0" anchor="ctr">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a:t>Click to edit Master title style</a:t>
            </a:r>
            <a:endParaRPr/>
          </a:p>
        </p:txBody>
      </p:sp>
      <p:sp>
        <p:nvSpPr>
          <p:cNvPr id="3" name="Content Placeholder 2"/>
          <p:cNvSpPr>
            <a:spLocks noGrp="1"/>
          </p:cNvSpPr>
          <p:nvPr>
            <p:ph idx="1"/>
          </p:nvPr>
        </p:nvSpPr>
        <p:spPr>
          <a:xfrm>
            <a:off x="5147534" y="2590800"/>
            <a:ext cx="3566160" cy="3686175"/>
          </a:xfrm>
        </p:spPr>
        <p:txBody>
          <a:bodyPr/>
          <a:lstStyle>
            <a:lvl1pPr>
              <a:defRPr sz="1800"/>
            </a:lvl1pPr>
            <a:lvl2pPr>
              <a:defRPr sz="1800"/>
            </a:lvl2pPr>
            <a:lvl3pPr>
              <a:defRPr sz="1800"/>
            </a:lvl3pPr>
            <a:lvl4pPr>
              <a:defRPr sz="1800"/>
            </a:lvl4pPr>
            <a:lvl5pPr>
              <a:defRPr sz="1800"/>
            </a:lvl5pPr>
            <a:lvl6pPr marL="2055813" indent="-344488">
              <a:defRPr sz="2000"/>
            </a:lvl6pPr>
            <a:lvl7pPr marL="2055813" indent="-344488">
              <a:defRPr sz="2000"/>
            </a:lvl7pPr>
            <a:lvl8pPr marL="2055813" indent="-344488">
              <a:defRPr sz="2000"/>
            </a:lvl8pPr>
            <a:lvl9pPr marL="2055813" indent="-344488">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900952" y="2039111"/>
            <a:ext cx="3566160" cy="4224528"/>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274320" rIns="274320" bIns="274320" rtlCol="0" anchor="t" anchorCtr="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580094" y="188259"/>
            <a:ext cx="2133600" cy="365125"/>
          </a:xfrm>
        </p:spPr>
        <p:txBody>
          <a:bodyPr/>
          <a:lstStyle/>
          <a:p>
            <a:fld id="{83B4CF5D-D885-F14C-974F-FF208E2C4171}" type="datetimeFigureOut">
              <a:rPr lang="en-US" smtClean="0"/>
              <a:t>8/7/18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B51664-9FAA-1F4F-98DE-31673ED388D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123856"/>
            <a:ext cx="8913813" cy="914400"/>
          </a:xfrm>
          <a:prstGeom prst="rect">
            <a:avLst/>
          </a:prstGeom>
          <a:solidFill>
            <a:schemeClr val="tx2"/>
          </a:solidFill>
        </p:spPr>
        <p:txBody>
          <a:bodyPr vert="horz" lIns="1188720" tIns="45720" rIns="274320" bIns="45720" rtlCol="0" anchor="ctr">
            <a:normAutofit/>
          </a:bodyPr>
          <a:lstStyle/>
          <a:p>
            <a:r>
              <a:rPr lang="en-US"/>
              <a:t>Click to edit Master title style</a:t>
            </a:r>
            <a:endParaRPr/>
          </a:p>
        </p:txBody>
      </p:sp>
      <p:sp>
        <p:nvSpPr>
          <p:cNvPr id="3" name="Text Placeholder 2"/>
          <p:cNvSpPr>
            <a:spLocks noGrp="1"/>
          </p:cNvSpPr>
          <p:nvPr>
            <p:ph type="body" idx="1"/>
          </p:nvPr>
        </p:nvSpPr>
        <p:spPr>
          <a:xfrm>
            <a:off x="1114424" y="2595562"/>
            <a:ext cx="7610476" cy="367076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6580094" y="188259"/>
            <a:ext cx="2133600" cy="365125"/>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83B4CF5D-D885-F14C-974F-FF208E2C4171}" type="datetimeFigureOut">
              <a:rPr lang="en-US" smtClean="0"/>
              <a:t>8/7/18</a:t>
            </a:fld>
            <a:endParaRPr lang="en-US"/>
          </a:p>
        </p:txBody>
      </p:sp>
      <p:sp>
        <p:nvSpPr>
          <p:cNvPr id="5" name="Footer Placeholder 4"/>
          <p:cNvSpPr>
            <a:spLocks noGrp="1"/>
          </p:cNvSpPr>
          <p:nvPr>
            <p:ph type="ftr" sz="quarter" idx="3"/>
          </p:nvPr>
        </p:nvSpPr>
        <p:spPr>
          <a:xfrm>
            <a:off x="1120588" y="188259"/>
            <a:ext cx="2895600" cy="365125"/>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789894" y="6569075"/>
            <a:ext cx="457200" cy="365125"/>
          </a:xfrm>
          <a:prstGeom prst="rect">
            <a:avLst/>
          </a:prstGeom>
        </p:spPr>
        <p:txBody>
          <a:bodyPr vert="horz" lIns="91440" tIns="45720" rIns="91440" bIns="45720" rtlCol="0" anchor="ctr"/>
          <a:lstStyle>
            <a:lvl1pPr algn="ctr">
              <a:defRPr sz="800">
                <a:solidFill>
                  <a:schemeClr val="tx1">
                    <a:lumMod val="65000"/>
                    <a:lumOff val="35000"/>
                  </a:schemeClr>
                </a:solidFill>
              </a:defRPr>
            </a:lvl1pPr>
          </a:lstStyle>
          <a:p>
            <a:fld id="{05B51664-9FAA-1F4F-98DE-31673ED388D6}" type="slidenum">
              <a:rPr lang="en-US" smtClean="0"/>
              <a:t>‹#›</a:t>
            </a:fld>
            <a:endParaRPr lang="en-US"/>
          </a:p>
        </p:txBody>
      </p:sp>
      <p:sp>
        <p:nvSpPr>
          <p:cNvPr id="7" name="Rectangle 6"/>
          <p:cNvSpPr/>
          <p:nvPr/>
        </p:nvSpPr>
        <p:spPr>
          <a:xfrm>
            <a:off x="914400" y="0"/>
            <a:ext cx="7999413" cy="182880"/>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914400" y="6675120"/>
            <a:ext cx="7999413" cy="18288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marL="0" indent="0" algn="l" defTabSz="9144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gif"/><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gif"/><Relationship Id="rId4" Type="http://schemas.openxmlformats.org/officeDocument/2006/relationships/image" Target="../media/image3.png"/><Relationship Id="rId9" Type="http://schemas.openxmlformats.org/officeDocument/2006/relationships/image" Target="../media/image8.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81588"/>
            <a:ext cx="8915400" cy="1153555"/>
          </a:xfrm>
        </p:spPr>
        <p:txBody>
          <a:bodyPr>
            <a:normAutofit fontScale="90000"/>
          </a:bodyPr>
          <a:lstStyle/>
          <a:p>
            <a:r>
              <a:rPr lang="en-US" dirty="0"/>
              <a:t>Challenges and Opportunities in Convergent Team Research</a:t>
            </a:r>
          </a:p>
        </p:txBody>
      </p:sp>
      <p:sp>
        <p:nvSpPr>
          <p:cNvPr id="3" name="Subtitle 2"/>
          <p:cNvSpPr>
            <a:spLocks noGrp="1"/>
          </p:cNvSpPr>
          <p:nvPr>
            <p:ph type="subTitle" idx="1"/>
          </p:nvPr>
        </p:nvSpPr>
        <p:spPr/>
        <p:txBody>
          <a:bodyPr/>
          <a:lstStyle/>
          <a:p>
            <a:r>
              <a:rPr lang="en-US" dirty="0"/>
              <a:t>Created by Dr. Deana Pennington</a:t>
            </a:r>
          </a:p>
          <a:p>
            <a:r>
              <a:rPr lang="en-US" dirty="0"/>
              <a:t>University of Texas at El Paso</a:t>
            </a:r>
          </a:p>
          <a:p>
            <a:r>
              <a:rPr lang="en-US" dirty="0"/>
              <a:t>March 28, 2017</a:t>
            </a:r>
          </a:p>
        </p:txBody>
      </p:sp>
      <p:pic>
        <p:nvPicPr>
          <p:cNvPr id="4" name="Picture 3" descr="EMBeRSbanne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925" y="365699"/>
            <a:ext cx="8552208" cy="1515889"/>
          </a:xfrm>
          <a:prstGeom prst="rect">
            <a:avLst/>
          </a:prstGeom>
        </p:spPr>
      </p:pic>
    </p:spTree>
    <p:extLst>
      <p:ext uri="{BB962C8B-B14F-4D97-AF65-F5344CB8AC3E}">
        <p14:creationId xmlns:p14="http://schemas.microsoft.com/office/powerpoint/2010/main" val="29956958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Co-Innovation</a:t>
            </a:r>
          </a:p>
        </p:txBody>
      </p:sp>
      <p:sp>
        <p:nvSpPr>
          <p:cNvPr id="3" name="Content Placeholder 2"/>
          <p:cNvSpPr>
            <a:spLocks noGrp="1"/>
          </p:cNvSpPr>
          <p:nvPr>
            <p:ph idx="1"/>
          </p:nvPr>
        </p:nvSpPr>
        <p:spPr>
          <a:xfrm>
            <a:off x="1114424" y="2249157"/>
            <a:ext cx="7610476" cy="2617013"/>
          </a:xfrm>
        </p:spPr>
        <p:txBody>
          <a:bodyPr/>
          <a:lstStyle/>
          <a:p>
            <a:r>
              <a:rPr lang="en-US" dirty="0"/>
              <a:t>Invention: A novel new idea, conceptualization, method, tool, object</a:t>
            </a:r>
          </a:p>
          <a:p>
            <a:r>
              <a:rPr lang="en-US" dirty="0"/>
              <a:t>Innovation: An </a:t>
            </a:r>
            <a:r>
              <a:rPr lang="en-US" b="1" dirty="0">
                <a:solidFill>
                  <a:srgbClr val="21449B"/>
                </a:solidFill>
              </a:rPr>
              <a:t>invention</a:t>
            </a:r>
            <a:r>
              <a:rPr lang="en-US" dirty="0"/>
              <a:t> that has impact on something/someone beyond the inventor(s)</a:t>
            </a:r>
          </a:p>
          <a:p>
            <a:r>
              <a:rPr lang="en-US" dirty="0"/>
              <a:t>Co-innovation: </a:t>
            </a:r>
            <a:r>
              <a:rPr lang="en-US" b="1" dirty="0">
                <a:solidFill>
                  <a:srgbClr val="21449B"/>
                </a:solidFill>
              </a:rPr>
              <a:t>Inventions</a:t>
            </a:r>
            <a:r>
              <a:rPr lang="en-US" dirty="0"/>
              <a:t> that mutually impact each other</a:t>
            </a:r>
          </a:p>
        </p:txBody>
      </p:sp>
      <p:grpSp>
        <p:nvGrpSpPr>
          <p:cNvPr id="6" name="Group 23"/>
          <p:cNvGrpSpPr>
            <a:grpSpLocks/>
          </p:cNvGrpSpPr>
          <p:nvPr/>
        </p:nvGrpSpPr>
        <p:grpSpPr bwMode="auto">
          <a:xfrm>
            <a:off x="2840386" y="4526145"/>
            <a:ext cx="5064795" cy="2023855"/>
            <a:chOff x="1466" y="784"/>
            <a:chExt cx="1889" cy="877"/>
          </a:xfrm>
        </p:grpSpPr>
        <p:sp>
          <p:nvSpPr>
            <p:cNvPr id="7" name="Rectangle 4"/>
            <p:cNvSpPr>
              <a:spLocks noChangeArrowheads="1"/>
            </p:cNvSpPr>
            <p:nvPr/>
          </p:nvSpPr>
          <p:spPr bwMode="auto">
            <a:xfrm>
              <a:off x="1888" y="857"/>
              <a:ext cx="726" cy="2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r>
                <a:rPr lang="en-US" sz="1400" dirty="0"/>
                <a:t>Discipline 2</a:t>
              </a:r>
            </a:p>
            <a:p>
              <a:pPr algn="ctr"/>
              <a:r>
                <a:rPr lang="en-US" sz="1400" dirty="0"/>
                <a:t>Knowledge</a:t>
              </a:r>
            </a:p>
          </p:txBody>
        </p:sp>
        <p:sp>
          <p:nvSpPr>
            <p:cNvPr id="8" name="Rectangle 5"/>
            <p:cNvSpPr>
              <a:spLocks noChangeArrowheads="1"/>
            </p:cNvSpPr>
            <p:nvPr/>
          </p:nvSpPr>
          <p:spPr bwMode="auto">
            <a:xfrm>
              <a:off x="1912" y="1154"/>
              <a:ext cx="677" cy="2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r>
                <a:rPr lang="en-US" sz="1400" dirty="0"/>
                <a:t>Not a good place </a:t>
              </a:r>
            </a:p>
            <a:p>
              <a:pPr algn="ctr"/>
              <a:r>
                <a:rPr lang="en-US" sz="1400" dirty="0"/>
                <a:t>to be as a researcher</a:t>
              </a:r>
            </a:p>
          </p:txBody>
        </p:sp>
        <p:sp>
          <p:nvSpPr>
            <p:cNvPr id="9" name="Rectangle 6"/>
            <p:cNvSpPr>
              <a:spLocks noChangeArrowheads="1"/>
            </p:cNvSpPr>
            <p:nvPr/>
          </p:nvSpPr>
          <p:spPr bwMode="auto">
            <a:xfrm>
              <a:off x="2614" y="829"/>
              <a:ext cx="726" cy="315"/>
            </a:xfrm>
            <a:prstGeom prst="rect">
              <a:avLst/>
            </a:prstGeom>
            <a:solidFill>
              <a:srgbClr val="EAEAE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r>
                <a:rPr lang="en-US" sz="1400" dirty="0"/>
                <a:t>Interdisciplinary</a:t>
              </a:r>
            </a:p>
            <a:p>
              <a:pPr algn="ctr"/>
              <a:r>
                <a:rPr lang="en-US" sz="1400" dirty="0"/>
                <a:t>Research</a:t>
              </a:r>
            </a:p>
          </p:txBody>
        </p:sp>
        <p:sp>
          <p:nvSpPr>
            <p:cNvPr id="10" name="Text Box 7"/>
            <p:cNvSpPr txBox="1">
              <a:spLocks noChangeArrowheads="1"/>
            </p:cNvSpPr>
            <p:nvPr/>
          </p:nvSpPr>
          <p:spPr bwMode="auto">
            <a:xfrm>
              <a:off x="1466" y="991"/>
              <a:ext cx="427" cy="2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r>
                <a:rPr lang="en-US" sz="1400" dirty="0"/>
                <a:t>Discipline 2</a:t>
              </a:r>
            </a:p>
            <a:p>
              <a:pPr algn="ctr"/>
              <a:r>
                <a:rPr lang="en-US" sz="1400" dirty="0"/>
                <a:t>Research</a:t>
              </a:r>
            </a:p>
          </p:txBody>
        </p:sp>
        <p:sp>
          <p:nvSpPr>
            <p:cNvPr id="11" name="Text Box 8"/>
            <p:cNvSpPr txBox="1">
              <a:spLocks noChangeArrowheads="1"/>
            </p:cNvSpPr>
            <p:nvPr/>
          </p:nvSpPr>
          <p:spPr bwMode="auto">
            <a:xfrm>
              <a:off x="2363" y="1434"/>
              <a:ext cx="427" cy="2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r>
                <a:rPr lang="en-US" sz="1400" dirty="0"/>
                <a:t>Discipline 1</a:t>
              </a:r>
            </a:p>
            <a:p>
              <a:pPr algn="ctr"/>
              <a:r>
                <a:rPr lang="en-US" sz="1400" dirty="0"/>
                <a:t>Research</a:t>
              </a:r>
            </a:p>
          </p:txBody>
        </p:sp>
        <p:sp>
          <p:nvSpPr>
            <p:cNvPr id="12" name="Text Box 9"/>
            <p:cNvSpPr txBox="1">
              <a:spLocks noChangeArrowheads="1"/>
            </p:cNvSpPr>
            <p:nvPr/>
          </p:nvSpPr>
          <p:spPr bwMode="auto">
            <a:xfrm>
              <a:off x="1549" y="1307"/>
              <a:ext cx="264" cy="1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1400" dirty="0"/>
                <a:t>Low</a:t>
              </a:r>
            </a:p>
          </p:txBody>
        </p:sp>
        <p:sp>
          <p:nvSpPr>
            <p:cNvPr id="13" name="Text Box 10"/>
            <p:cNvSpPr txBox="1">
              <a:spLocks noChangeArrowheads="1"/>
            </p:cNvSpPr>
            <p:nvPr/>
          </p:nvSpPr>
          <p:spPr bwMode="auto">
            <a:xfrm>
              <a:off x="1901" y="1458"/>
              <a:ext cx="264" cy="1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1400" dirty="0"/>
                <a:t>Low</a:t>
              </a:r>
            </a:p>
          </p:txBody>
        </p:sp>
        <p:sp>
          <p:nvSpPr>
            <p:cNvPr id="14" name="Text Box 11"/>
            <p:cNvSpPr txBox="1">
              <a:spLocks noChangeArrowheads="1"/>
            </p:cNvSpPr>
            <p:nvPr/>
          </p:nvSpPr>
          <p:spPr bwMode="auto">
            <a:xfrm>
              <a:off x="1549" y="784"/>
              <a:ext cx="283" cy="1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1400"/>
                <a:t>High</a:t>
              </a:r>
            </a:p>
          </p:txBody>
        </p:sp>
        <p:sp>
          <p:nvSpPr>
            <p:cNvPr id="15" name="Text Box 12"/>
            <p:cNvSpPr txBox="1">
              <a:spLocks noChangeArrowheads="1"/>
            </p:cNvSpPr>
            <p:nvPr/>
          </p:nvSpPr>
          <p:spPr bwMode="auto">
            <a:xfrm>
              <a:off x="3072" y="1458"/>
              <a:ext cx="283" cy="1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1400" dirty="0"/>
                <a:t>High</a:t>
              </a:r>
            </a:p>
          </p:txBody>
        </p:sp>
        <p:sp>
          <p:nvSpPr>
            <p:cNvPr id="16" name="Rectangle 13"/>
            <p:cNvSpPr>
              <a:spLocks noChangeArrowheads="1"/>
            </p:cNvSpPr>
            <p:nvPr/>
          </p:nvSpPr>
          <p:spPr bwMode="auto">
            <a:xfrm>
              <a:off x="1888" y="829"/>
              <a:ext cx="1452" cy="605"/>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a:p>
          </p:txBody>
        </p:sp>
        <p:sp>
          <p:nvSpPr>
            <p:cNvPr id="17" name="Line 14"/>
            <p:cNvSpPr>
              <a:spLocks noChangeShapeType="1"/>
            </p:cNvSpPr>
            <p:nvPr/>
          </p:nvSpPr>
          <p:spPr bwMode="auto">
            <a:xfrm>
              <a:off x="1888" y="1144"/>
              <a:ext cx="1452"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sz="1400"/>
            </a:p>
          </p:txBody>
        </p:sp>
        <p:sp>
          <p:nvSpPr>
            <p:cNvPr id="18" name="Line 15"/>
            <p:cNvSpPr>
              <a:spLocks noChangeShapeType="1"/>
            </p:cNvSpPr>
            <p:nvPr/>
          </p:nvSpPr>
          <p:spPr bwMode="auto">
            <a:xfrm>
              <a:off x="2614" y="829"/>
              <a:ext cx="0" cy="605"/>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sz="1400"/>
            </a:p>
          </p:txBody>
        </p:sp>
        <p:sp>
          <p:nvSpPr>
            <p:cNvPr id="19" name="Rectangle 16"/>
            <p:cNvSpPr>
              <a:spLocks noChangeArrowheads="1"/>
            </p:cNvSpPr>
            <p:nvPr/>
          </p:nvSpPr>
          <p:spPr bwMode="auto">
            <a:xfrm>
              <a:off x="2686" y="1174"/>
              <a:ext cx="547" cy="2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r>
                <a:rPr lang="en-US" sz="1400" dirty="0"/>
                <a:t>Discipline 1</a:t>
              </a:r>
            </a:p>
            <a:p>
              <a:pPr algn="ctr"/>
              <a:r>
                <a:rPr lang="en-US" sz="1400" dirty="0"/>
                <a:t>Knowledge</a:t>
              </a:r>
            </a:p>
          </p:txBody>
        </p:sp>
      </p:grpSp>
    </p:spTree>
    <p:extLst>
      <p:ext uri="{BB962C8B-B14F-4D97-AF65-F5344CB8AC3E}">
        <p14:creationId xmlns:p14="http://schemas.microsoft.com/office/powerpoint/2010/main" val="2939744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big idea</a:t>
            </a:r>
          </a:p>
        </p:txBody>
      </p:sp>
      <p:sp>
        <p:nvSpPr>
          <p:cNvPr id="3" name="Content Placeholder 2"/>
          <p:cNvSpPr>
            <a:spLocks noGrp="1"/>
          </p:cNvSpPr>
          <p:nvPr>
            <p:ph idx="1"/>
          </p:nvPr>
        </p:nvSpPr>
        <p:spPr>
          <a:xfrm>
            <a:off x="1114424" y="2265651"/>
            <a:ext cx="7610476" cy="4299553"/>
          </a:xfrm>
        </p:spPr>
        <p:txBody>
          <a:bodyPr>
            <a:normAutofit lnSpcReduction="10000"/>
          </a:bodyPr>
          <a:lstStyle/>
          <a:p>
            <a:r>
              <a:rPr lang="en-US" dirty="0"/>
              <a:t>Vision: To successfully solve some of societies most pressing socio-environmental issues</a:t>
            </a:r>
          </a:p>
          <a:p>
            <a:r>
              <a:rPr lang="en-US" dirty="0"/>
              <a:t>Mission: To learn how to more effectively engage in interdisciplinary team science to facilitate converging on salient solutions</a:t>
            </a:r>
          </a:p>
          <a:p>
            <a:r>
              <a:rPr lang="en-US" dirty="0"/>
              <a:t>Goals:</a:t>
            </a:r>
          </a:p>
          <a:p>
            <a:pPr lvl="1"/>
            <a:r>
              <a:rPr lang="en-US" dirty="0"/>
              <a:t>Understand processes that enable generation of co-innovative research</a:t>
            </a:r>
          </a:p>
          <a:p>
            <a:pPr lvl="1"/>
            <a:r>
              <a:rPr lang="en-US" dirty="0"/>
              <a:t>Awareness and management of factors that inhibit co-innovative research</a:t>
            </a:r>
          </a:p>
          <a:p>
            <a:pPr lvl="1"/>
            <a:r>
              <a:rPr lang="en-US" dirty="0"/>
              <a:t>Develop future leaders with the knowledge, skills, and attitudes necessary to successfully lead interdisciplinary research teams towards relevant solutions</a:t>
            </a:r>
          </a:p>
          <a:p>
            <a:pPr lvl="1"/>
            <a:endParaRPr lang="en-US" dirty="0"/>
          </a:p>
          <a:p>
            <a:endParaRPr lang="en-US" dirty="0"/>
          </a:p>
          <a:p>
            <a:endParaRPr lang="en-US" dirty="0"/>
          </a:p>
        </p:txBody>
      </p:sp>
    </p:spTree>
    <p:extLst>
      <p:ext uri="{BB962C8B-B14F-4D97-AF65-F5344CB8AC3E}">
        <p14:creationId xmlns:p14="http://schemas.microsoft.com/office/powerpoint/2010/main" val="6785375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 2: Personal motivations</a:t>
            </a:r>
          </a:p>
        </p:txBody>
      </p:sp>
    </p:spTree>
    <p:extLst>
      <p:ext uri="{BB962C8B-B14F-4D97-AF65-F5344CB8AC3E}">
        <p14:creationId xmlns:p14="http://schemas.microsoft.com/office/powerpoint/2010/main" val="7090072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Transdisciplinary</a:t>
            </a:r>
            <a:r>
              <a:rPr lang="en-US" dirty="0"/>
              <a:t> Orientation Scale</a:t>
            </a:r>
          </a:p>
        </p:txBody>
      </p:sp>
      <p:sp>
        <p:nvSpPr>
          <p:cNvPr id="3" name="Content Placeholder 2"/>
          <p:cNvSpPr>
            <a:spLocks noGrp="1"/>
          </p:cNvSpPr>
          <p:nvPr>
            <p:ph idx="1"/>
          </p:nvPr>
        </p:nvSpPr>
        <p:spPr>
          <a:xfrm>
            <a:off x="1114424" y="5065449"/>
            <a:ext cx="7610476" cy="1519238"/>
          </a:xfrm>
        </p:spPr>
        <p:txBody>
          <a:bodyPr>
            <a:normAutofit lnSpcReduction="10000"/>
          </a:bodyPr>
          <a:lstStyle/>
          <a:p>
            <a:pPr marL="0" indent="0">
              <a:buNone/>
            </a:pPr>
            <a:r>
              <a:rPr lang="en-US" dirty="0"/>
              <a:t>Modified from: </a:t>
            </a:r>
            <a:r>
              <a:rPr lang="en-US" dirty="0" err="1"/>
              <a:t>Misra</a:t>
            </a:r>
            <a:r>
              <a:rPr lang="en-US" dirty="0"/>
              <a:t>, S., </a:t>
            </a:r>
            <a:r>
              <a:rPr lang="en-US" dirty="0" err="1"/>
              <a:t>Stokols</a:t>
            </a:r>
            <a:r>
              <a:rPr lang="en-US" dirty="0"/>
              <a:t>, D., &amp; Cheng, L. (2015). The </a:t>
            </a:r>
            <a:r>
              <a:rPr lang="en-US" dirty="0" err="1"/>
              <a:t>Transdisciplinary</a:t>
            </a:r>
            <a:r>
              <a:rPr lang="en-US" dirty="0"/>
              <a:t> Orientation Scale: Factor Structure and Relation to the Integrative Quality and Scope of Scientific Publications. </a:t>
            </a:r>
            <a:r>
              <a:rPr lang="en-US" i="1" dirty="0"/>
              <a:t>Journal of Translational Medicine &amp; Epidemiology</a:t>
            </a:r>
            <a:r>
              <a:rPr lang="en-US" dirty="0"/>
              <a:t>, </a:t>
            </a:r>
            <a:r>
              <a:rPr lang="en-US" i="1" dirty="0"/>
              <a:t>3</a:t>
            </a:r>
            <a:r>
              <a:rPr lang="en-US" dirty="0"/>
              <a:t>(2), 1042.</a:t>
            </a:r>
          </a:p>
          <a:p>
            <a:pPr marL="0" indent="0">
              <a:buNone/>
            </a:pPr>
            <a:endParaRPr lang="en-US" dirty="0"/>
          </a:p>
        </p:txBody>
      </p:sp>
      <p:sp>
        <p:nvSpPr>
          <p:cNvPr id="4" name="TextBox 3"/>
          <p:cNvSpPr txBox="1"/>
          <p:nvPr/>
        </p:nvSpPr>
        <p:spPr>
          <a:xfrm>
            <a:off x="1114424" y="2898520"/>
            <a:ext cx="5306711" cy="523220"/>
          </a:xfrm>
          <a:prstGeom prst="rect">
            <a:avLst/>
          </a:prstGeom>
          <a:noFill/>
        </p:spPr>
        <p:txBody>
          <a:bodyPr wrap="none" rtlCol="0">
            <a:spAutoFit/>
          </a:bodyPr>
          <a:lstStyle/>
          <a:p>
            <a:r>
              <a:rPr lang="en-US" sz="2800" dirty="0"/>
              <a:t>Complete the survey (15 min)</a:t>
            </a:r>
          </a:p>
        </p:txBody>
      </p:sp>
      <p:sp>
        <p:nvSpPr>
          <p:cNvPr id="5" name="TextBox 4"/>
          <p:cNvSpPr txBox="1"/>
          <p:nvPr/>
        </p:nvSpPr>
        <p:spPr>
          <a:xfrm>
            <a:off x="1334558" y="3928531"/>
            <a:ext cx="5232547" cy="369332"/>
          </a:xfrm>
          <a:prstGeom prst="rect">
            <a:avLst/>
          </a:prstGeom>
          <a:noFill/>
        </p:spPr>
        <p:txBody>
          <a:bodyPr wrap="none" rtlCol="0">
            <a:spAutoFit/>
          </a:bodyPr>
          <a:lstStyle/>
          <a:p>
            <a:r>
              <a:rPr lang="en-US" dirty="0"/>
              <a:t>Link to survey here, or hand out paper copies </a:t>
            </a:r>
          </a:p>
        </p:txBody>
      </p:sp>
    </p:spTree>
    <p:extLst>
      <p:ext uri="{BB962C8B-B14F-4D97-AF65-F5344CB8AC3E}">
        <p14:creationId xmlns:p14="http://schemas.microsoft.com/office/powerpoint/2010/main" val="39370374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Five intrapersonal factors</a:t>
            </a:r>
          </a:p>
        </p:txBody>
      </p:sp>
      <p:sp>
        <p:nvSpPr>
          <p:cNvPr id="3" name="Content Placeholder 2"/>
          <p:cNvSpPr>
            <a:spLocks noGrp="1"/>
          </p:cNvSpPr>
          <p:nvPr>
            <p:ph idx="1"/>
          </p:nvPr>
        </p:nvSpPr>
        <p:spPr>
          <a:xfrm>
            <a:off x="743984" y="2595562"/>
            <a:ext cx="7610476" cy="3670767"/>
          </a:xfrm>
        </p:spPr>
        <p:txBody>
          <a:bodyPr>
            <a:normAutofit/>
          </a:bodyPr>
          <a:lstStyle/>
          <a:p>
            <a:r>
              <a:rPr lang="en-US" sz="2800" dirty="0"/>
              <a:t>TD values</a:t>
            </a:r>
          </a:p>
          <a:p>
            <a:r>
              <a:rPr lang="en-US" sz="2800" dirty="0"/>
              <a:t>TD attitudes</a:t>
            </a:r>
          </a:p>
          <a:p>
            <a:r>
              <a:rPr lang="en-US" sz="2800" dirty="0"/>
              <a:t>TD beliefs</a:t>
            </a:r>
          </a:p>
          <a:p>
            <a:r>
              <a:rPr lang="en-US" sz="2800" dirty="0"/>
              <a:t>TD conceptual skills</a:t>
            </a:r>
          </a:p>
          <a:p>
            <a:r>
              <a:rPr lang="en-US" sz="2800" dirty="0"/>
              <a:t>TD behaviors</a:t>
            </a:r>
          </a:p>
        </p:txBody>
      </p:sp>
      <p:sp>
        <p:nvSpPr>
          <p:cNvPr id="4" name="Right Bracket 3"/>
          <p:cNvSpPr/>
          <p:nvPr/>
        </p:nvSpPr>
        <p:spPr>
          <a:xfrm>
            <a:off x="3796409" y="2710855"/>
            <a:ext cx="406400" cy="1840971"/>
          </a:xfrm>
          <a:prstGeom prst="rightBracket">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Right Bracket 4"/>
          <p:cNvSpPr/>
          <p:nvPr/>
        </p:nvSpPr>
        <p:spPr>
          <a:xfrm>
            <a:off x="4577989" y="4614797"/>
            <a:ext cx="406400" cy="1354667"/>
          </a:xfrm>
          <a:prstGeom prst="rightBracket">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TextBox 5"/>
          <p:cNvSpPr txBox="1"/>
          <p:nvPr/>
        </p:nvSpPr>
        <p:spPr>
          <a:xfrm>
            <a:off x="4577989" y="3432136"/>
            <a:ext cx="4396306" cy="830997"/>
          </a:xfrm>
          <a:prstGeom prst="rect">
            <a:avLst/>
          </a:prstGeom>
          <a:noFill/>
        </p:spPr>
        <p:txBody>
          <a:bodyPr wrap="none" rtlCol="0">
            <a:spAutoFit/>
          </a:bodyPr>
          <a:lstStyle/>
          <a:p>
            <a:r>
              <a:rPr lang="en-US" sz="2400" dirty="0" err="1"/>
              <a:t>Misra</a:t>
            </a:r>
            <a:r>
              <a:rPr lang="en-US" sz="2400" dirty="0"/>
              <a:t> et al (2015)</a:t>
            </a:r>
          </a:p>
          <a:p>
            <a:r>
              <a:rPr lang="en-US" sz="2400" dirty="0"/>
              <a:t>Two factor model: VAB &amp; CB</a:t>
            </a:r>
          </a:p>
        </p:txBody>
      </p:sp>
    </p:spTree>
    <p:extLst>
      <p:ext uri="{BB962C8B-B14F-4D97-AF65-F5344CB8AC3E}">
        <p14:creationId xmlns:p14="http://schemas.microsoft.com/office/powerpoint/2010/main" val="16729492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TD values</a:t>
            </a:r>
          </a:p>
        </p:txBody>
      </p:sp>
      <p:sp>
        <p:nvSpPr>
          <p:cNvPr id="3" name="Content Placeholder 2"/>
          <p:cNvSpPr>
            <a:spLocks noGrp="1"/>
          </p:cNvSpPr>
          <p:nvPr>
            <p:ph idx="1"/>
          </p:nvPr>
        </p:nvSpPr>
        <p:spPr>
          <a:xfrm>
            <a:off x="166157" y="2223028"/>
            <a:ext cx="8747656" cy="3670767"/>
          </a:xfrm>
        </p:spPr>
        <p:txBody>
          <a:bodyPr>
            <a:noAutofit/>
          </a:bodyPr>
          <a:lstStyle/>
          <a:p>
            <a:pPr marL="0" indent="0">
              <a:buNone/>
            </a:pPr>
            <a:r>
              <a:rPr lang="en-US" sz="2400" dirty="0"/>
              <a:t>Core guiding principles:</a:t>
            </a:r>
          </a:p>
          <a:p>
            <a:r>
              <a:rPr lang="en-US" sz="2400" dirty="0"/>
              <a:t>Value collaborative research in addressing social and environmental issues</a:t>
            </a:r>
          </a:p>
          <a:p>
            <a:r>
              <a:rPr lang="en-US" sz="2400" dirty="0"/>
              <a:t>Inclusive of worldviews and paradigms divergent from your own</a:t>
            </a:r>
          </a:p>
          <a:p>
            <a:r>
              <a:rPr lang="en-US" sz="2400" dirty="0"/>
              <a:t>Open to learning about theories and methods with which you are unfamiliar</a:t>
            </a:r>
          </a:p>
          <a:p>
            <a:r>
              <a:rPr lang="en-US" sz="2400" dirty="0"/>
              <a:t>Respectful and tolerant toward other points of view</a:t>
            </a:r>
          </a:p>
        </p:txBody>
      </p:sp>
    </p:spTree>
    <p:extLst>
      <p:ext uri="{BB962C8B-B14F-4D97-AF65-F5344CB8AC3E}">
        <p14:creationId xmlns:p14="http://schemas.microsoft.com/office/powerpoint/2010/main" val="16077453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TD Attitudes</a:t>
            </a:r>
          </a:p>
        </p:txBody>
      </p:sp>
      <p:sp>
        <p:nvSpPr>
          <p:cNvPr id="3" name="Content Placeholder 2"/>
          <p:cNvSpPr>
            <a:spLocks noGrp="1"/>
          </p:cNvSpPr>
          <p:nvPr>
            <p:ph idx="1"/>
          </p:nvPr>
        </p:nvSpPr>
        <p:spPr/>
        <p:txBody>
          <a:bodyPr>
            <a:normAutofit/>
          </a:bodyPr>
          <a:lstStyle/>
          <a:p>
            <a:pPr marL="0" indent="0">
              <a:buNone/>
            </a:pPr>
            <a:r>
              <a:rPr lang="en-US" sz="2800" dirty="0"/>
              <a:t>Willingness to invest time and effort in:</a:t>
            </a:r>
          </a:p>
          <a:p>
            <a:r>
              <a:rPr lang="en-US" sz="2800" dirty="0"/>
              <a:t> Learning other fields</a:t>
            </a:r>
          </a:p>
          <a:p>
            <a:r>
              <a:rPr lang="en-US" sz="2800" dirty="0"/>
              <a:t>Tackling complex problems</a:t>
            </a:r>
          </a:p>
        </p:txBody>
      </p:sp>
    </p:spTree>
    <p:extLst>
      <p:ext uri="{BB962C8B-B14F-4D97-AF65-F5344CB8AC3E}">
        <p14:creationId xmlns:p14="http://schemas.microsoft.com/office/powerpoint/2010/main" val="30066451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TD Beliefs</a:t>
            </a:r>
          </a:p>
        </p:txBody>
      </p:sp>
      <p:sp>
        <p:nvSpPr>
          <p:cNvPr id="3" name="Content Placeholder 2"/>
          <p:cNvSpPr>
            <a:spLocks noGrp="1"/>
          </p:cNvSpPr>
          <p:nvPr>
            <p:ph idx="1"/>
          </p:nvPr>
        </p:nvSpPr>
        <p:spPr>
          <a:xfrm>
            <a:off x="726350" y="2595562"/>
            <a:ext cx="7610476" cy="3670767"/>
          </a:xfrm>
        </p:spPr>
        <p:txBody>
          <a:bodyPr>
            <a:normAutofit/>
          </a:bodyPr>
          <a:lstStyle/>
          <a:p>
            <a:pPr marL="0" indent="0">
              <a:buNone/>
            </a:pPr>
            <a:r>
              <a:rPr lang="en-US" sz="2400" dirty="0"/>
              <a:t>Believe that:</a:t>
            </a:r>
          </a:p>
          <a:p>
            <a:r>
              <a:rPr lang="en-US" sz="2400" dirty="0"/>
              <a:t>Benefits outweigh costs</a:t>
            </a:r>
          </a:p>
          <a:p>
            <a:r>
              <a:rPr lang="en-US" sz="2400" dirty="0"/>
              <a:t>You are more productive working in teams</a:t>
            </a:r>
          </a:p>
          <a:p>
            <a:r>
              <a:rPr lang="en-US" sz="2400" dirty="0"/>
              <a:t>Important theoretical and empirical discovers will result</a:t>
            </a:r>
          </a:p>
          <a:p>
            <a:r>
              <a:rPr lang="en-US" sz="2400" dirty="0"/>
              <a:t>Valuable societal outcomes will result</a:t>
            </a:r>
          </a:p>
        </p:txBody>
      </p:sp>
    </p:spTree>
    <p:extLst>
      <p:ext uri="{BB962C8B-B14F-4D97-AF65-F5344CB8AC3E}">
        <p14:creationId xmlns:p14="http://schemas.microsoft.com/office/powerpoint/2010/main" val="19722727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TD Conceptual Skills</a:t>
            </a:r>
          </a:p>
        </p:txBody>
      </p:sp>
      <p:sp>
        <p:nvSpPr>
          <p:cNvPr id="3" name="Content Placeholder 2"/>
          <p:cNvSpPr>
            <a:spLocks noGrp="1"/>
          </p:cNvSpPr>
          <p:nvPr>
            <p:ph idx="1"/>
          </p:nvPr>
        </p:nvSpPr>
        <p:spPr>
          <a:xfrm>
            <a:off x="-1" y="2059951"/>
            <a:ext cx="8913813" cy="3670767"/>
          </a:xfrm>
        </p:spPr>
        <p:txBody>
          <a:bodyPr>
            <a:noAutofit/>
          </a:bodyPr>
          <a:lstStyle/>
          <a:p>
            <a:r>
              <a:rPr lang="en-US" dirty="0"/>
              <a:t>Ability to view research problems holistically from distinct vantage points</a:t>
            </a:r>
          </a:p>
          <a:p>
            <a:r>
              <a:rPr lang="en-US" dirty="0"/>
              <a:t>Ability to traverse multiple levels of analysis</a:t>
            </a:r>
          </a:p>
          <a:p>
            <a:r>
              <a:rPr lang="en-US" dirty="0"/>
              <a:t>Capacity to create conceptual frameworks accounting for manifold causes and consequences, building on multiple fields, and synthesizing diverse paradigms</a:t>
            </a:r>
          </a:p>
          <a:p>
            <a:r>
              <a:rPr lang="en-US" dirty="0"/>
              <a:t>Systems thinking skills</a:t>
            </a:r>
          </a:p>
          <a:p>
            <a:r>
              <a:rPr lang="en-US" dirty="0"/>
              <a:t>Knowledge management strategies</a:t>
            </a:r>
          </a:p>
          <a:p>
            <a:r>
              <a:rPr lang="en-US" dirty="0"/>
              <a:t>Stakeholder analysis skills</a:t>
            </a:r>
          </a:p>
          <a:p>
            <a:r>
              <a:rPr lang="en-US" dirty="0"/>
              <a:t>Anticipatory governance skills</a:t>
            </a:r>
          </a:p>
        </p:txBody>
      </p:sp>
    </p:spTree>
    <p:extLst>
      <p:ext uri="{BB962C8B-B14F-4D97-AF65-F5344CB8AC3E}">
        <p14:creationId xmlns:p14="http://schemas.microsoft.com/office/powerpoint/2010/main" val="6934073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TD Behaviors</a:t>
            </a:r>
          </a:p>
        </p:txBody>
      </p:sp>
      <p:sp>
        <p:nvSpPr>
          <p:cNvPr id="3" name="Content Placeholder 2"/>
          <p:cNvSpPr>
            <a:spLocks noGrp="1"/>
          </p:cNvSpPr>
          <p:nvPr>
            <p:ph idx="1"/>
          </p:nvPr>
        </p:nvSpPr>
        <p:spPr/>
        <p:txBody>
          <a:bodyPr/>
          <a:lstStyle/>
          <a:p>
            <a:r>
              <a:rPr lang="en-US" dirty="0"/>
              <a:t>Read journals from different fields</a:t>
            </a:r>
          </a:p>
          <a:p>
            <a:r>
              <a:rPr lang="en-US" dirty="0"/>
              <a:t>Engage with colleagues from other disciplines to share and integrate ideas</a:t>
            </a:r>
          </a:p>
          <a:p>
            <a:r>
              <a:rPr lang="en-US" dirty="0"/>
              <a:t>Use research methods from other fields</a:t>
            </a:r>
          </a:p>
          <a:p>
            <a:r>
              <a:rPr lang="en-US" dirty="0"/>
              <a:t>Communicate respectfully with colleagues</a:t>
            </a:r>
          </a:p>
          <a:p>
            <a:r>
              <a:rPr lang="en-US" dirty="0"/>
              <a:t>Gain experience working in cross-disciplinary teams</a:t>
            </a:r>
          </a:p>
        </p:txBody>
      </p:sp>
    </p:spTree>
    <p:extLst>
      <p:ext uri="{BB962C8B-B14F-4D97-AF65-F5344CB8AC3E}">
        <p14:creationId xmlns:p14="http://schemas.microsoft.com/office/powerpoint/2010/main" val="39837743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EMBeRS</a:t>
            </a:r>
            <a:endParaRPr lang="en-US" dirty="0"/>
          </a:p>
        </p:txBody>
      </p:sp>
      <p:sp>
        <p:nvSpPr>
          <p:cNvPr id="3" name="Content Placeholder 2"/>
          <p:cNvSpPr>
            <a:spLocks noGrp="1"/>
          </p:cNvSpPr>
          <p:nvPr>
            <p:ph idx="1"/>
          </p:nvPr>
        </p:nvSpPr>
        <p:spPr>
          <a:xfrm>
            <a:off x="799529" y="3043603"/>
            <a:ext cx="5149391" cy="678531"/>
          </a:xfrm>
        </p:spPr>
        <p:txBody>
          <a:bodyPr>
            <a:noAutofit/>
          </a:bodyPr>
          <a:lstStyle/>
          <a:p>
            <a:pPr marL="0" indent="0" algn="ctr">
              <a:buNone/>
            </a:pPr>
            <a:r>
              <a:rPr lang="en-US" sz="2800" dirty="0"/>
              <a:t>Lighting the fire of interdisciplinary teamwork</a:t>
            </a:r>
          </a:p>
        </p:txBody>
      </p:sp>
      <p:pic>
        <p:nvPicPr>
          <p:cNvPr id="4" name="Picture 3" descr="ember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3213" y="3043603"/>
            <a:ext cx="2720787" cy="1530443"/>
          </a:xfrm>
          <a:prstGeom prst="rect">
            <a:avLst/>
          </a:prstGeom>
        </p:spPr>
      </p:pic>
      <p:pic>
        <p:nvPicPr>
          <p:cNvPr id="5" name="Picture 4" descr="EMBeRSlogo.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12686" y="2038256"/>
            <a:ext cx="1426464" cy="1139952"/>
          </a:xfrm>
          <a:prstGeom prst="rect">
            <a:avLst/>
          </a:prstGeom>
        </p:spPr>
      </p:pic>
      <p:pic>
        <p:nvPicPr>
          <p:cNvPr id="6" name="Picture 5" descr="GRIFF.bmp"/>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31752" y="4719625"/>
            <a:ext cx="3051318" cy="868302"/>
          </a:xfrm>
          <a:prstGeom prst="rect">
            <a:avLst/>
          </a:prstGeom>
        </p:spPr>
      </p:pic>
      <p:pic>
        <p:nvPicPr>
          <p:cNvPr id="7" name="Picture 6" descr="NAU_PrimH_TM_Transparent.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9529" y="4574046"/>
            <a:ext cx="2983753" cy="1196159"/>
          </a:xfrm>
          <a:prstGeom prst="rect">
            <a:avLst/>
          </a:prstGeom>
        </p:spPr>
      </p:pic>
      <p:pic>
        <p:nvPicPr>
          <p:cNvPr id="8" name="Picture 7" descr="ncse.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81747" y="4719625"/>
            <a:ext cx="1975386" cy="868302"/>
          </a:xfrm>
          <a:prstGeom prst="rect">
            <a:avLst/>
          </a:prstGeom>
        </p:spPr>
      </p:pic>
      <p:pic>
        <p:nvPicPr>
          <p:cNvPr id="9" name="Picture 8" descr="nsf1.gif"/>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14400" y="5719244"/>
            <a:ext cx="1089933" cy="1096500"/>
          </a:xfrm>
          <a:prstGeom prst="rect">
            <a:avLst/>
          </a:prstGeom>
        </p:spPr>
      </p:pic>
      <p:pic>
        <p:nvPicPr>
          <p:cNvPr id="10" name="Picture 9" descr="UNL.jpe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857257" y="5982752"/>
            <a:ext cx="1755361" cy="683551"/>
          </a:xfrm>
          <a:prstGeom prst="rect">
            <a:avLst/>
          </a:prstGeom>
        </p:spPr>
      </p:pic>
      <p:pic>
        <p:nvPicPr>
          <p:cNvPr id="11" name="Picture 10" descr="UTEP-logo-medium.gif"/>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490299" y="5770206"/>
            <a:ext cx="1366834" cy="1147342"/>
          </a:xfrm>
          <a:prstGeom prst="rect">
            <a:avLst/>
          </a:prstGeom>
        </p:spPr>
      </p:pic>
    </p:spTree>
    <p:extLst>
      <p:ext uri="{BB962C8B-B14F-4D97-AF65-F5344CB8AC3E}">
        <p14:creationId xmlns:p14="http://schemas.microsoft.com/office/powerpoint/2010/main" val="37736909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Five intrapersonal factors</a:t>
            </a:r>
          </a:p>
        </p:txBody>
      </p:sp>
      <p:sp>
        <p:nvSpPr>
          <p:cNvPr id="3" name="Content Placeholder 2"/>
          <p:cNvSpPr>
            <a:spLocks noGrp="1"/>
          </p:cNvSpPr>
          <p:nvPr>
            <p:ph idx="1"/>
          </p:nvPr>
        </p:nvSpPr>
        <p:spPr>
          <a:xfrm>
            <a:off x="132290" y="2595562"/>
            <a:ext cx="7610476" cy="3670767"/>
          </a:xfrm>
        </p:spPr>
        <p:txBody>
          <a:bodyPr>
            <a:normAutofit/>
          </a:bodyPr>
          <a:lstStyle/>
          <a:p>
            <a:r>
              <a:rPr lang="en-US" sz="2800" dirty="0"/>
              <a:t>TD values</a:t>
            </a:r>
          </a:p>
          <a:p>
            <a:r>
              <a:rPr lang="en-US" sz="2800" dirty="0"/>
              <a:t>TD attitudes</a:t>
            </a:r>
          </a:p>
          <a:p>
            <a:r>
              <a:rPr lang="en-US" sz="2800" dirty="0"/>
              <a:t>TD beliefs</a:t>
            </a:r>
          </a:p>
          <a:p>
            <a:r>
              <a:rPr lang="en-US" sz="2800" dirty="0"/>
              <a:t>TD conceptual skills</a:t>
            </a:r>
          </a:p>
          <a:p>
            <a:r>
              <a:rPr lang="en-US" sz="2800" dirty="0"/>
              <a:t>TD behaviors</a:t>
            </a:r>
          </a:p>
        </p:txBody>
      </p:sp>
      <p:sp>
        <p:nvSpPr>
          <p:cNvPr id="4" name="Right Bracket 3"/>
          <p:cNvSpPr/>
          <p:nvPr/>
        </p:nvSpPr>
        <p:spPr>
          <a:xfrm>
            <a:off x="2977620" y="2657932"/>
            <a:ext cx="406400" cy="1840971"/>
          </a:xfrm>
          <a:prstGeom prst="rightBracket">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TextBox 4"/>
          <p:cNvSpPr txBox="1"/>
          <p:nvPr/>
        </p:nvSpPr>
        <p:spPr>
          <a:xfrm>
            <a:off x="2977620" y="3031067"/>
            <a:ext cx="4765146" cy="923330"/>
          </a:xfrm>
          <a:prstGeom prst="rect">
            <a:avLst/>
          </a:prstGeom>
          <a:noFill/>
        </p:spPr>
        <p:txBody>
          <a:bodyPr wrap="square" rtlCol="0">
            <a:spAutoFit/>
          </a:bodyPr>
          <a:lstStyle/>
          <a:p>
            <a:pPr algn="ctr"/>
            <a:r>
              <a:rPr lang="en-US" dirty="0" err="1"/>
              <a:t>EMBeRS</a:t>
            </a:r>
            <a:r>
              <a:rPr lang="en-US" dirty="0"/>
              <a:t> activities: Dispositional Characteristics Parts 1 &amp; 2</a:t>
            </a:r>
          </a:p>
          <a:p>
            <a:pPr algn="ctr"/>
            <a:r>
              <a:rPr lang="en-US" dirty="0"/>
              <a:t>Disciplinary Cultures </a:t>
            </a:r>
          </a:p>
        </p:txBody>
      </p:sp>
      <p:sp>
        <p:nvSpPr>
          <p:cNvPr id="6" name="Right Bracket 5"/>
          <p:cNvSpPr/>
          <p:nvPr/>
        </p:nvSpPr>
        <p:spPr>
          <a:xfrm>
            <a:off x="3759200" y="4561874"/>
            <a:ext cx="406400" cy="1354667"/>
          </a:xfrm>
          <a:prstGeom prst="rightBracket">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TextBox 6"/>
          <p:cNvSpPr txBox="1"/>
          <p:nvPr/>
        </p:nvSpPr>
        <p:spPr>
          <a:xfrm>
            <a:off x="4165600" y="4769135"/>
            <a:ext cx="3340098" cy="1200329"/>
          </a:xfrm>
          <a:prstGeom prst="rect">
            <a:avLst/>
          </a:prstGeom>
          <a:noFill/>
        </p:spPr>
        <p:txBody>
          <a:bodyPr wrap="square" rtlCol="0">
            <a:spAutoFit/>
          </a:bodyPr>
          <a:lstStyle/>
          <a:p>
            <a:pPr algn="ctr"/>
            <a:r>
              <a:rPr lang="en-US" dirty="0" err="1"/>
              <a:t>EMBeRS</a:t>
            </a:r>
            <a:r>
              <a:rPr lang="en-US" dirty="0"/>
              <a:t> activities: </a:t>
            </a:r>
          </a:p>
          <a:p>
            <a:pPr algn="ctr"/>
            <a:r>
              <a:rPr lang="en-US" dirty="0"/>
              <a:t>Share Your Research</a:t>
            </a:r>
          </a:p>
          <a:p>
            <a:pPr algn="ctr"/>
            <a:r>
              <a:rPr lang="en-US" dirty="0"/>
              <a:t>Mock Solicitation</a:t>
            </a:r>
          </a:p>
          <a:p>
            <a:pPr algn="ctr"/>
            <a:r>
              <a:rPr lang="en-US" dirty="0"/>
              <a:t>Case Study (6 parts)</a:t>
            </a:r>
          </a:p>
        </p:txBody>
      </p:sp>
    </p:spTree>
    <p:extLst>
      <p:ext uri="{BB962C8B-B14F-4D97-AF65-F5344CB8AC3E}">
        <p14:creationId xmlns:p14="http://schemas.microsoft.com/office/powerpoint/2010/main" val="24489736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8913813" cy="1303867"/>
          </a:xfrm>
        </p:spPr>
        <p:txBody>
          <a:bodyPr>
            <a:normAutofit/>
          </a:bodyPr>
          <a:lstStyle/>
          <a:p>
            <a:r>
              <a:rPr lang="en-US" dirty="0"/>
              <a:t>Activity: think-group-share</a:t>
            </a:r>
            <a:br>
              <a:rPr lang="en-US" dirty="0"/>
            </a:br>
            <a:endParaRPr lang="en-US" sz="1800" dirty="0"/>
          </a:p>
        </p:txBody>
      </p:sp>
      <p:sp>
        <p:nvSpPr>
          <p:cNvPr id="3" name="Content Placeholder 2"/>
          <p:cNvSpPr>
            <a:spLocks noGrp="1"/>
          </p:cNvSpPr>
          <p:nvPr>
            <p:ph idx="1"/>
          </p:nvPr>
        </p:nvSpPr>
        <p:spPr>
          <a:xfrm>
            <a:off x="318557" y="1964267"/>
            <a:ext cx="8595256" cy="4487333"/>
          </a:xfrm>
        </p:spPr>
        <p:txBody>
          <a:bodyPr>
            <a:normAutofit/>
          </a:bodyPr>
          <a:lstStyle/>
          <a:p>
            <a:r>
              <a:rPr lang="en-US" dirty="0"/>
              <a:t>Individually, think of one good example of a colleague you work with demonstrating either positive or negative values, attitudes, beliefs, skills, or behaviors impacting the success of interdisciplinary teamwork. Briefly summarize the situation on a notecard (10 minutes)</a:t>
            </a:r>
          </a:p>
          <a:p>
            <a:r>
              <a:rPr lang="en-US" dirty="0"/>
              <a:t>Groups of 3 or 4: Share your examples within your group (15 min)</a:t>
            </a:r>
          </a:p>
          <a:p>
            <a:r>
              <a:rPr lang="en-US" dirty="0"/>
              <a:t>Tape your notecard to the whiteboard in the closest category (5 min)</a:t>
            </a:r>
          </a:p>
          <a:p>
            <a:r>
              <a:rPr lang="en-US" dirty="0"/>
              <a:t>All: browse the notecards, followed by a group discussion (20 min)</a:t>
            </a:r>
          </a:p>
          <a:p>
            <a:pPr marL="0" indent="0">
              <a:buNone/>
            </a:pPr>
            <a:r>
              <a:rPr lang="en-US" dirty="0"/>
              <a:t>Total time: 40 min</a:t>
            </a:r>
          </a:p>
        </p:txBody>
      </p:sp>
    </p:spTree>
    <p:extLst>
      <p:ext uri="{BB962C8B-B14F-4D97-AF65-F5344CB8AC3E}">
        <p14:creationId xmlns:p14="http://schemas.microsoft.com/office/powerpoint/2010/main" val="7531838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Part 3: Factors that facilitate/inhibit</a:t>
            </a:r>
          </a:p>
        </p:txBody>
      </p:sp>
    </p:spTree>
    <p:extLst>
      <p:ext uri="{BB962C8B-B14F-4D97-AF65-F5344CB8AC3E}">
        <p14:creationId xmlns:p14="http://schemas.microsoft.com/office/powerpoint/2010/main" val="6228327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Another think-group-share Activity</a:t>
            </a:r>
          </a:p>
        </p:txBody>
      </p:sp>
      <p:sp>
        <p:nvSpPr>
          <p:cNvPr id="3" name="Content Placeholder 2"/>
          <p:cNvSpPr>
            <a:spLocks noGrp="1"/>
          </p:cNvSpPr>
          <p:nvPr>
            <p:ph idx="1"/>
          </p:nvPr>
        </p:nvSpPr>
        <p:spPr/>
        <p:txBody>
          <a:bodyPr>
            <a:normAutofit lnSpcReduction="10000"/>
          </a:bodyPr>
          <a:lstStyle/>
          <a:p>
            <a:pPr marL="0" indent="0">
              <a:buNone/>
            </a:pPr>
            <a:r>
              <a:rPr lang="en-US" dirty="0"/>
              <a:t>Objective: Create a comprehensive list of factors that impact the success of interdisciplinary team science, and group them into categories</a:t>
            </a:r>
          </a:p>
          <a:p>
            <a:r>
              <a:rPr lang="en-US" dirty="0"/>
              <a:t>First: individual reflection (10 minutes)</a:t>
            </a:r>
          </a:p>
          <a:p>
            <a:r>
              <a:rPr lang="en-US" dirty="0"/>
              <a:t>Then: groups of 4 combine lists (15 minutes)</a:t>
            </a:r>
          </a:p>
          <a:p>
            <a:r>
              <a:rPr lang="en-US" dirty="0"/>
              <a:t>Next: everyone combines lists (15 minutes)</a:t>
            </a:r>
          </a:p>
          <a:p>
            <a:r>
              <a:rPr lang="en-US" dirty="0"/>
              <a:t>Last: compare results with published literature (5 minutes)</a:t>
            </a:r>
          </a:p>
          <a:p>
            <a:pPr marL="0" indent="0">
              <a:buNone/>
            </a:pPr>
            <a:r>
              <a:rPr lang="en-US" dirty="0"/>
              <a:t>Total: 45 minutes</a:t>
            </a:r>
          </a:p>
        </p:txBody>
      </p:sp>
    </p:spTree>
    <p:extLst>
      <p:ext uri="{BB962C8B-B14F-4D97-AF65-F5344CB8AC3E}">
        <p14:creationId xmlns:p14="http://schemas.microsoft.com/office/powerpoint/2010/main" val="9818921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Individual reflection (10 minutes)</a:t>
            </a:r>
          </a:p>
        </p:txBody>
      </p:sp>
      <p:sp>
        <p:nvSpPr>
          <p:cNvPr id="3" name="Content Placeholder 2"/>
          <p:cNvSpPr>
            <a:spLocks noGrp="1"/>
          </p:cNvSpPr>
          <p:nvPr>
            <p:ph idx="1"/>
          </p:nvPr>
        </p:nvSpPr>
        <p:spPr/>
        <p:txBody>
          <a:bodyPr>
            <a:normAutofit/>
          </a:bodyPr>
          <a:lstStyle/>
          <a:p>
            <a:pPr marL="0" indent="0">
              <a:buNone/>
            </a:pPr>
            <a:r>
              <a:rPr lang="en-US" sz="2800" dirty="0"/>
              <a:t>Using sticky notes, jot down words or short phrases that capture a factor that you believe to impact the success or failure of team science</a:t>
            </a:r>
          </a:p>
        </p:txBody>
      </p:sp>
    </p:spTree>
    <p:extLst>
      <p:ext uri="{BB962C8B-B14F-4D97-AF65-F5344CB8AC3E}">
        <p14:creationId xmlns:p14="http://schemas.microsoft.com/office/powerpoint/2010/main" val="25403067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Groups of 3-4 (15 minutes)</a:t>
            </a:r>
          </a:p>
        </p:txBody>
      </p:sp>
      <p:sp>
        <p:nvSpPr>
          <p:cNvPr id="3" name="Content Placeholder 2"/>
          <p:cNvSpPr>
            <a:spLocks noGrp="1"/>
          </p:cNvSpPr>
          <p:nvPr>
            <p:ph idx="1"/>
          </p:nvPr>
        </p:nvSpPr>
        <p:spPr/>
        <p:txBody>
          <a:bodyPr>
            <a:normAutofit/>
          </a:bodyPr>
          <a:lstStyle/>
          <a:p>
            <a:r>
              <a:rPr lang="en-US" sz="2800" dirty="0"/>
              <a:t>Compare your sticky notes</a:t>
            </a:r>
          </a:p>
          <a:p>
            <a:r>
              <a:rPr lang="en-US" sz="2800" dirty="0"/>
              <a:t>Group similar factors into categories.</a:t>
            </a:r>
          </a:p>
          <a:p>
            <a:r>
              <a:rPr lang="en-US" sz="2800" dirty="0"/>
              <a:t>Create a label for each category you create</a:t>
            </a:r>
          </a:p>
        </p:txBody>
      </p:sp>
    </p:spTree>
    <p:extLst>
      <p:ext uri="{BB962C8B-B14F-4D97-AF65-F5344CB8AC3E}">
        <p14:creationId xmlns:p14="http://schemas.microsoft.com/office/powerpoint/2010/main" val="10401751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Entire group (15 minutes)</a:t>
            </a:r>
          </a:p>
        </p:txBody>
      </p:sp>
      <p:sp>
        <p:nvSpPr>
          <p:cNvPr id="3" name="Content Placeholder 2"/>
          <p:cNvSpPr>
            <a:spLocks noGrp="1"/>
          </p:cNvSpPr>
          <p:nvPr>
            <p:ph idx="1"/>
          </p:nvPr>
        </p:nvSpPr>
        <p:spPr/>
        <p:txBody>
          <a:bodyPr>
            <a:normAutofit/>
          </a:bodyPr>
          <a:lstStyle/>
          <a:p>
            <a:r>
              <a:rPr lang="en-US" sz="2800" dirty="0"/>
              <a:t>Each group list their categories on the whiteboard</a:t>
            </a:r>
          </a:p>
          <a:p>
            <a:r>
              <a:rPr lang="en-US" sz="2800" dirty="0"/>
              <a:t>Group discussion: which categories are similar? Which are unique?</a:t>
            </a:r>
          </a:p>
          <a:p>
            <a:r>
              <a:rPr lang="en-US" sz="2800" dirty="0"/>
              <a:t>Create a combined list of categories on the whiteboard</a:t>
            </a:r>
          </a:p>
        </p:txBody>
      </p:sp>
    </p:spTree>
    <p:extLst>
      <p:ext uri="{BB962C8B-B14F-4D97-AF65-F5344CB8AC3E}">
        <p14:creationId xmlns:p14="http://schemas.microsoft.com/office/powerpoint/2010/main" val="23254516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Comparison with published literature</a:t>
            </a:r>
          </a:p>
        </p:txBody>
      </p:sp>
      <p:sp>
        <p:nvSpPr>
          <p:cNvPr id="3" name="Content Placeholder 2"/>
          <p:cNvSpPr>
            <a:spLocks noGrp="1"/>
          </p:cNvSpPr>
          <p:nvPr>
            <p:ph idx="1"/>
          </p:nvPr>
        </p:nvSpPr>
        <p:spPr>
          <a:xfrm>
            <a:off x="166157" y="2595562"/>
            <a:ext cx="4204819" cy="3670767"/>
          </a:xfrm>
        </p:spPr>
        <p:txBody>
          <a:bodyPr/>
          <a:lstStyle/>
          <a:p>
            <a:r>
              <a:rPr lang="en-US" dirty="0"/>
              <a:t>Intrapersonal (motivations)</a:t>
            </a:r>
          </a:p>
          <a:p>
            <a:r>
              <a:rPr lang="en-US" dirty="0"/>
              <a:t>Interpersonal</a:t>
            </a:r>
          </a:p>
          <a:p>
            <a:r>
              <a:rPr lang="en-US" dirty="0"/>
              <a:t>Institutional/organizational</a:t>
            </a:r>
          </a:p>
          <a:p>
            <a:r>
              <a:rPr lang="en-US" dirty="0"/>
              <a:t>Physical/environmental</a:t>
            </a:r>
          </a:p>
          <a:p>
            <a:r>
              <a:rPr lang="en-US" dirty="0"/>
              <a:t>Technologic</a:t>
            </a:r>
          </a:p>
          <a:p>
            <a:r>
              <a:rPr lang="en-US" dirty="0"/>
              <a:t>Sociopolitical</a:t>
            </a:r>
          </a:p>
        </p:txBody>
      </p:sp>
      <p:pic>
        <p:nvPicPr>
          <p:cNvPr id="5" name="Picture 4" descr="Screen Shot 2014-05-16 at 12.07.5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16665" y="3531514"/>
            <a:ext cx="5227335" cy="3326486"/>
          </a:xfrm>
          <a:prstGeom prst="rect">
            <a:avLst/>
          </a:prstGeom>
        </p:spPr>
      </p:pic>
      <p:sp>
        <p:nvSpPr>
          <p:cNvPr id="6" name="TextBox 5"/>
          <p:cNvSpPr txBox="1"/>
          <p:nvPr/>
        </p:nvSpPr>
        <p:spPr>
          <a:xfrm>
            <a:off x="4486437" y="2595562"/>
            <a:ext cx="4657564" cy="646331"/>
          </a:xfrm>
          <a:prstGeom prst="rect">
            <a:avLst/>
          </a:prstGeom>
          <a:noFill/>
        </p:spPr>
        <p:txBody>
          <a:bodyPr wrap="square" rtlCol="0">
            <a:spAutoFit/>
          </a:bodyPr>
          <a:lstStyle/>
          <a:p>
            <a:r>
              <a:rPr lang="en-US" dirty="0" err="1"/>
              <a:t>Stokols</a:t>
            </a:r>
            <a:r>
              <a:rPr lang="en-US" dirty="0"/>
              <a:t> et al. (2008) The </a:t>
            </a:r>
            <a:r>
              <a:rPr lang="en-US" b="1" dirty="0">
                <a:solidFill>
                  <a:srgbClr val="21449B"/>
                </a:solidFill>
              </a:rPr>
              <a:t>ecology </a:t>
            </a:r>
            <a:r>
              <a:rPr lang="en-US" dirty="0"/>
              <a:t>of team science. J. Prev. Med.</a:t>
            </a:r>
          </a:p>
        </p:txBody>
      </p:sp>
    </p:spTree>
    <p:extLst>
      <p:ext uri="{BB962C8B-B14F-4D97-AF65-F5344CB8AC3E}">
        <p14:creationId xmlns:p14="http://schemas.microsoft.com/office/powerpoint/2010/main" val="18977120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Challenges of team science</a:t>
            </a:r>
          </a:p>
        </p:txBody>
      </p:sp>
      <p:sp>
        <p:nvSpPr>
          <p:cNvPr id="3" name="Content Placeholder 2"/>
          <p:cNvSpPr>
            <a:spLocks noGrp="1"/>
          </p:cNvSpPr>
          <p:nvPr>
            <p:ph idx="1"/>
          </p:nvPr>
        </p:nvSpPr>
        <p:spPr/>
        <p:txBody>
          <a:bodyPr>
            <a:normAutofit fontScale="77500" lnSpcReduction="20000"/>
          </a:bodyPr>
          <a:lstStyle/>
          <a:p>
            <a:pPr marL="114300" indent="0">
              <a:buNone/>
            </a:pPr>
            <a:r>
              <a:rPr lang="en-US" dirty="0"/>
              <a:t>National Academy of Sciences (2015) Enhancing the Effectiveness of Team Science</a:t>
            </a:r>
          </a:p>
          <a:p>
            <a:pPr marL="571500" indent="-457200">
              <a:buFont typeface="+mj-lt"/>
              <a:buAutoNum type="arabicPeriod"/>
            </a:pPr>
            <a:r>
              <a:rPr lang="en-US" dirty="0"/>
              <a:t>High diversity</a:t>
            </a:r>
          </a:p>
          <a:p>
            <a:pPr marL="571500" indent="-457200">
              <a:buFont typeface="+mj-lt"/>
              <a:buAutoNum type="arabicPeriod"/>
            </a:pPr>
            <a:r>
              <a:rPr lang="en-US" dirty="0"/>
              <a:t>Deep knowledge integration</a:t>
            </a:r>
          </a:p>
          <a:p>
            <a:pPr marL="571500" indent="-457200">
              <a:buFont typeface="+mj-lt"/>
              <a:buAutoNum type="arabicPeriod"/>
            </a:pPr>
            <a:r>
              <a:rPr lang="en-US" dirty="0"/>
              <a:t>Large size</a:t>
            </a:r>
          </a:p>
          <a:p>
            <a:pPr marL="571500" indent="-457200">
              <a:buFont typeface="+mj-lt"/>
              <a:buAutoNum type="arabicPeriod"/>
            </a:pPr>
            <a:r>
              <a:rPr lang="en-US" dirty="0"/>
              <a:t>Goal misalignment</a:t>
            </a:r>
          </a:p>
          <a:p>
            <a:pPr marL="571500" indent="-457200">
              <a:buFont typeface="+mj-lt"/>
              <a:buAutoNum type="arabicPeriod"/>
            </a:pPr>
            <a:r>
              <a:rPr lang="en-US" dirty="0"/>
              <a:t>Permeable boundaries</a:t>
            </a:r>
          </a:p>
          <a:p>
            <a:pPr marL="571500" indent="-457200">
              <a:buFont typeface="+mj-lt"/>
              <a:buAutoNum type="arabicPeriod"/>
            </a:pPr>
            <a:r>
              <a:rPr lang="en-US" dirty="0"/>
              <a:t>Geographic dispersion</a:t>
            </a:r>
          </a:p>
          <a:p>
            <a:pPr marL="571500" indent="-457200">
              <a:buFont typeface="+mj-lt"/>
              <a:buAutoNum type="arabicPeriod"/>
            </a:pPr>
            <a:r>
              <a:rPr lang="en-US" dirty="0"/>
              <a:t>Task interdependence</a:t>
            </a:r>
          </a:p>
        </p:txBody>
      </p:sp>
      <p:sp>
        <p:nvSpPr>
          <p:cNvPr id="4" name="TextBox 3"/>
          <p:cNvSpPr txBox="1"/>
          <p:nvPr/>
        </p:nvSpPr>
        <p:spPr>
          <a:xfrm>
            <a:off x="5516880" y="4147066"/>
            <a:ext cx="3008306" cy="369332"/>
          </a:xfrm>
          <a:prstGeom prst="rect">
            <a:avLst/>
          </a:prstGeom>
          <a:noFill/>
        </p:spPr>
        <p:txBody>
          <a:bodyPr wrap="none" rtlCol="0">
            <a:spAutoFit/>
          </a:bodyPr>
          <a:lstStyle/>
          <a:p>
            <a:r>
              <a:rPr lang="en-US" dirty="0"/>
              <a:t>INTERPERSONAL FACTORS</a:t>
            </a:r>
          </a:p>
        </p:txBody>
      </p:sp>
      <p:sp>
        <p:nvSpPr>
          <p:cNvPr id="5" name="Date Placeholder 4"/>
          <p:cNvSpPr>
            <a:spLocks noGrp="1"/>
          </p:cNvSpPr>
          <p:nvPr>
            <p:ph type="dt" sz="half" idx="10"/>
          </p:nvPr>
        </p:nvSpPr>
        <p:spPr/>
        <p:txBody>
          <a:bodyPr/>
          <a:lstStyle/>
          <a:p>
            <a:fld id="{787F92AD-26AD-5743-A3BA-701BE5D1ABF9}" type="datetime1">
              <a:rPr lang="en-US" smtClean="0"/>
              <a:t>8/7/18</a:t>
            </a:fld>
            <a:endParaRPr lang="en-US"/>
          </a:p>
        </p:txBody>
      </p:sp>
    </p:spTree>
    <p:extLst>
      <p:ext uri="{BB962C8B-B14F-4D97-AF65-F5344CB8AC3E}">
        <p14:creationId xmlns:p14="http://schemas.microsoft.com/office/powerpoint/2010/main" val="12918964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a:t>
            </a:r>
          </a:p>
        </p:txBody>
      </p:sp>
      <p:sp>
        <p:nvSpPr>
          <p:cNvPr id="3" name="Content Placeholder 2"/>
          <p:cNvSpPr>
            <a:spLocks noGrp="1"/>
          </p:cNvSpPr>
          <p:nvPr>
            <p:ph idx="1"/>
          </p:nvPr>
        </p:nvSpPr>
        <p:spPr/>
        <p:txBody>
          <a:bodyPr>
            <a:normAutofit/>
          </a:bodyPr>
          <a:lstStyle/>
          <a:p>
            <a:pPr marL="0" indent="0">
              <a:buNone/>
            </a:pPr>
            <a:r>
              <a:rPr lang="en-US" sz="2800" dirty="0"/>
              <a:t>Of the categories identified, which do you think are the most influential and why?</a:t>
            </a:r>
          </a:p>
        </p:txBody>
      </p:sp>
    </p:spTree>
    <p:extLst>
      <p:ext uri="{BB962C8B-B14F-4D97-AF65-F5344CB8AC3E}">
        <p14:creationId xmlns:p14="http://schemas.microsoft.com/office/powerpoint/2010/main" val="23457187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Goals of this EMBERS session</a:t>
            </a:r>
          </a:p>
        </p:txBody>
      </p:sp>
      <p:sp>
        <p:nvSpPr>
          <p:cNvPr id="3" name="Content Placeholder 2"/>
          <p:cNvSpPr>
            <a:spLocks noGrp="1"/>
          </p:cNvSpPr>
          <p:nvPr>
            <p:ph idx="1"/>
          </p:nvPr>
        </p:nvSpPr>
        <p:spPr>
          <a:xfrm>
            <a:off x="606424" y="2443162"/>
            <a:ext cx="7610476" cy="3670767"/>
          </a:xfrm>
        </p:spPr>
        <p:txBody>
          <a:bodyPr>
            <a:normAutofit fontScale="92500"/>
          </a:bodyPr>
          <a:lstStyle/>
          <a:p>
            <a:r>
              <a:rPr lang="en-US" sz="2800" dirty="0"/>
              <a:t>Part 1: Learn key concepts and terminology</a:t>
            </a:r>
          </a:p>
          <a:p>
            <a:r>
              <a:rPr lang="en-US" sz="2800" dirty="0"/>
              <a:t>Part 2: Identify personal motivations that impact participation in interdisciplinary research</a:t>
            </a:r>
          </a:p>
          <a:p>
            <a:r>
              <a:rPr lang="en-US" sz="2800" dirty="0"/>
              <a:t>Part 3: Identify factors that facilitate or inhibit successful collaboration</a:t>
            </a:r>
          </a:p>
          <a:p>
            <a:r>
              <a:rPr lang="en-US" sz="2800" dirty="0"/>
              <a:t>Part 4: Introduce the </a:t>
            </a:r>
            <a:r>
              <a:rPr lang="en-US" sz="2800" dirty="0" err="1"/>
              <a:t>EMBeRS</a:t>
            </a:r>
            <a:r>
              <a:rPr lang="en-US" sz="2800" dirty="0"/>
              <a:t> approach</a:t>
            </a:r>
          </a:p>
          <a:p>
            <a:endParaRPr lang="en-US" sz="2800" dirty="0"/>
          </a:p>
        </p:txBody>
      </p:sp>
    </p:spTree>
    <p:extLst>
      <p:ext uri="{BB962C8B-B14F-4D97-AF65-F5344CB8AC3E}">
        <p14:creationId xmlns:p14="http://schemas.microsoft.com/office/powerpoint/2010/main" val="1234762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 4: The </a:t>
            </a:r>
            <a:r>
              <a:rPr lang="en-US" dirty="0" err="1"/>
              <a:t>EMBeRS</a:t>
            </a:r>
            <a:r>
              <a:rPr lang="en-US" dirty="0"/>
              <a:t> Approach</a:t>
            </a:r>
          </a:p>
        </p:txBody>
      </p:sp>
    </p:spTree>
    <p:extLst>
      <p:ext uri="{BB962C8B-B14F-4D97-AF65-F5344CB8AC3E}">
        <p14:creationId xmlns:p14="http://schemas.microsoft.com/office/powerpoint/2010/main" val="33588396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Ecosystem analogy</a:t>
            </a:r>
          </a:p>
        </p:txBody>
      </p:sp>
      <p:sp>
        <p:nvSpPr>
          <p:cNvPr id="4" name="Rectangle 3"/>
          <p:cNvSpPr/>
          <p:nvPr/>
        </p:nvSpPr>
        <p:spPr>
          <a:xfrm>
            <a:off x="956667" y="2177413"/>
            <a:ext cx="7290458" cy="3892935"/>
          </a:xfrm>
          <a:prstGeom prst="rect">
            <a:avLst/>
          </a:prstGeom>
          <a:solidFill>
            <a:srgbClr val="7DC1E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956667" y="2177413"/>
            <a:ext cx="1809848" cy="646331"/>
          </a:xfrm>
          <a:prstGeom prst="rect">
            <a:avLst/>
          </a:prstGeom>
          <a:noFill/>
        </p:spPr>
        <p:txBody>
          <a:bodyPr wrap="none" rtlCol="0">
            <a:spAutoFit/>
          </a:bodyPr>
          <a:lstStyle/>
          <a:p>
            <a:pPr algn="ctr"/>
            <a:r>
              <a:rPr lang="en-US" dirty="0"/>
              <a:t>ENVIRONMENT</a:t>
            </a:r>
          </a:p>
          <a:p>
            <a:pPr algn="ctr"/>
            <a:r>
              <a:rPr lang="en-US" dirty="0"/>
              <a:t>(CONTEXT)</a:t>
            </a:r>
          </a:p>
        </p:txBody>
      </p:sp>
      <p:sp>
        <p:nvSpPr>
          <p:cNvPr id="6" name="Oval 5"/>
          <p:cNvSpPr/>
          <p:nvPr/>
        </p:nvSpPr>
        <p:spPr>
          <a:xfrm>
            <a:off x="1946322" y="2823744"/>
            <a:ext cx="5608045" cy="3065154"/>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4024596" y="2823744"/>
            <a:ext cx="1497413" cy="369332"/>
          </a:xfrm>
          <a:prstGeom prst="rect">
            <a:avLst/>
          </a:prstGeom>
          <a:noFill/>
        </p:spPr>
        <p:txBody>
          <a:bodyPr wrap="none" rtlCol="0">
            <a:spAutoFit/>
          </a:bodyPr>
          <a:lstStyle/>
          <a:p>
            <a:r>
              <a:rPr lang="en-US" dirty="0"/>
              <a:t>ECOSYSTEM</a:t>
            </a:r>
          </a:p>
        </p:txBody>
      </p:sp>
      <p:sp>
        <p:nvSpPr>
          <p:cNvPr id="8" name="Hexagon 7"/>
          <p:cNvSpPr/>
          <p:nvPr/>
        </p:nvSpPr>
        <p:spPr>
          <a:xfrm>
            <a:off x="4144396" y="4849682"/>
            <a:ext cx="1451494" cy="808279"/>
          </a:xfrm>
          <a:prstGeom prst="hexagon">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rgbClr val="21449B"/>
                </a:solidFill>
              </a:rPr>
              <a:t>NICHE</a:t>
            </a:r>
          </a:p>
        </p:txBody>
      </p:sp>
      <p:sp>
        <p:nvSpPr>
          <p:cNvPr id="9" name="Hexagon 8"/>
          <p:cNvSpPr/>
          <p:nvPr/>
        </p:nvSpPr>
        <p:spPr>
          <a:xfrm>
            <a:off x="2573102" y="3533983"/>
            <a:ext cx="1451494" cy="808279"/>
          </a:xfrm>
          <a:prstGeom prst="hexagon">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rgbClr val="21449B"/>
                </a:solidFill>
              </a:rPr>
              <a:t>NICHE</a:t>
            </a:r>
          </a:p>
        </p:txBody>
      </p:sp>
      <p:sp>
        <p:nvSpPr>
          <p:cNvPr id="10" name="Hexagon 9"/>
          <p:cNvSpPr/>
          <p:nvPr/>
        </p:nvSpPr>
        <p:spPr>
          <a:xfrm>
            <a:off x="5236581" y="3360780"/>
            <a:ext cx="1451494" cy="808279"/>
          </a:xfrm>
          <a:prstGeom prst="hexagon">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rgbClr val="21449B"/>
                </a:solidFill>
              </a:rPr>
              <a:t>NICHE</a:t>
            </a:r>
          </a:p>
        </p:txBody>
      </p:sp>
      <p:cxnSp>
        <p:nvCxnSpPr>
          <p:cNvPr id="12" name="Straight Arrow Connector 11"/>
          <p:cNvCxnSpPr/>
          <p:nvPr/>
        </p:nvCxnSpPr>
        <p:spPr>
          <a:xfrm flipV="1">
            <a:off x="4024596" y="3793971"/>
            <a:ext cx="1211985" cy="148459"/>
          </a:xfrm>
          <a:prstGeom prst="straightConnector1">
            <a:avLst/>
          </a:prstGeom>
          <a:ln w="57150" cmpd="sng">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a:endCxn id="10" idx="2"/>
          </p:cNvCxnSpPr>
          <p:nvPr/>
        </p:nvCxnSpPr>
        <p:spPr>
          <a:xfrm flipV="1">
            <a:off x="4783333" y="4169059"/>
            <a:ext cx="655318" cy="680623"/>
          </a:xfrm>
          <a:prstGeom prst="straightConnector1">
            <a:avLst/>
          </a:prstGeom>
          <a:ln w="57150" cmpd="sng">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a:stCxn id="8" idx="4"/>
          </p:cNvCxnSpPr>
          <p:nvPr/>
        </p:nvCxnSpPr>
        <p:spPr>
          <a:xfrm flipH="1" flipV="1">
            <a:off x="3727701" y="4321459"/>
            <a:ext cx="618765" cy="528223"/>
          </a:xfrm>
          <a:prstGeom prst="straightConnector1">
            <a:avLst/>
          </a:prstGeom>
          <a:ln w="57150" cmpd="sng">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a:off x="6360416" y="5189994"/>
            <a:ext cx="655318" cy="698904"/>
          </a:xfrm>
          <a:prstGeom prst="straightConnector1">
            <a:avLst/>
          </a:prstGeom>
          <a:ln w="57150" cmpd="sng">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a:off x="6688075" y="4915664"/>
            <a:ext cx="655318" cy="698904"/>
          </a:xfrm>
          <a:prstGeom prst="straightConnector1">
            <a:avLst/>
          </a:prstGeom>
          <a:ln w="57150" cmpd="sng">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6137578" y="4269333"/>
            <a:ext cx="2769696" cy="646331"/>
          </a:xfrm>
          <a:prstGeom prst="rect">
            <a:avLst/>
          </a:prstGeom>
          <a:noFill/>
        </p:spPr>
        <p:txBody>
          <a:bodyPr wrap="none" rtlCol="0">
            <a:spAutoFit/>
          </a:bodyPr>
          <a:lstStyle/>
          <a:p>
            <a:r>
              <a:rPr lang="en-US" b="1" dirty="0"/>
              <a:t>Cross-scale flows:</a:t>
            </a:r>
          </a:p>
          <a:p>
            <a:r>
              <a:rPr lang="en-US" b="1" dirty="0"/>
              <a:t>Energy, water, nutrients</a:t>
            </a:r>
          </a:p>
        </p:txBody>
      </p:sp>
      <p:sp>
        <p:nvSpPr>
          <p:cNvPr id="26" name="TextBox 25"/>
          <p:cNvSpPr txBox="1"/>
          <p:nvPr/>
        </p:nvSpPr>
        <p:spPr>
          <a:xfrm>
            <a:off x="353242" y="6070348"/>
            <a:ext cx="8790758" cy="830997"/>
          </a:xfrm>
          <a:prstGeom prst="rect">
            <a:avLst/>
          </a:prstGeom>
          <a:noFill/>
        </p:spPr>
        <p:txBody>
          <a:bodyPr wrap="square" rtlCol="0">
            <a:spAutoFit/>
          </a:bodyPr>
          <a:lstStyle/>
          <a:p>
            <a:r>
              <a:rPr lang="en-US" sz="2400" dirty="0"/>
              <a:t>Systems thinking: system components + interactions between components </a:t>
            </a:r>
          </a:p>
        </p:txBody>
      </p:sp>
    </p:spTree>
    <p:extLst>
      <p:ext uri="{BB962C8B-B14F-4D97-AF65-F5344CB8AC3E}">
        <p14:creationId xmlns:p14="http://schemas.microsoft.com/office/powerpoint/2010/main" val="31962563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33" y="553384"/>
            <a:ext cx="8913813" cy="914400"/>
          </a:xfrm>
        </p:spPr>
        <p:txBody>
          <a:bodyPr/>
          <a:lstStyle/>
          <a:p>
            <a:r>
              <a:rPr lang="en-US" dirty="0"/>
              <a:t>Systems Thinking about the Team</a:t>
            </a:r>
          </a:p>
        </p:txBody>
      </p:sp>
      <p:sp>
        <p:nvSpPr>
          <p:cNvPr id="3" name="Date Placeholder 2"/>
          <p:cNvSpPr>
            <a:spLocks noGrp="1"/>
          </p:cNvSpPr>
          <p:nvPr>
            <p:ph type="dt" sz="half" idx="10"/>
          </p:nvPr>
        </p:nvSpPr>
        <p:spPr/>
        <p:txBody>
          <a:bodyPr/>
          <a:lstStyle/>
          <a:p>
            <a:fld id="{71454B99-7E49-4F3A-9F37-AA5939D538E5}" type="datetime1">
              <a:rPr lang="en-US" smtClean="0"/>
              <a:pPr/>
              <a:t>8/7/18</a:t>
            </a:fld>
            <a:endParaRPr lang="en-US"/>
          </a:p>
        </p:txBody>
      </p:sp>
      <p:sp>
        <p:nvSpPr>
          <p:cNvPr id="6" name="Text Box 37"/>
          <p:cNvSpPr txBox="1">
            <a:spLocks noChangeArrowheads="1"/>
          </p:cNvSpPr>
          <p:nvPr/>
        </p:nvSpPr>
        <p:spPr bwMode="auto">
          <a:xfrm>
            <a:off x="403205" y="2346970"/>
            <a:ext cx="1994457" cy="307777"/>
          </a:xfrm>
          <a:prstGeom prst="rect">
            <a:avLst/>
          </a:prstGeom>
          <a:noFill/>
          <a:ln w="9525">
            <a:noFill/>
            <a:miter lim="800000"/>
            <a:headEnd/>
            <a:tailEnd/>
          </a:ln>
        </p:spPr>
        <p:txBody>
          <a:bodyPr wrap="none">
            <a:spAutoFit/>
          </a:bodyPr>
          <a:lstStyle/>
          <a:p>
            <a:pPr algn="ctr"/>
            <a:r>
              <a:rPr lang="en-US" sz="1400" b="1" dirty="0">
                <a:solidFill>
                  <a:srgbClr val="000000"/>
                </a:solidFill>
              </a:rPr>
              <a:t>Context/Environment</a:t>
            </a:r>
          </a:p>
        </p:txBody>
      </p:sp>
      <p:sp>
        <p:nvSpPr>
          <p:cNvPr id="9" name="TextBox 24"/>
          <p:cNvSpPr txBox="1">
            <a:spLocks noChangeArrowheads="1"/>
          </p:cNvSpPr>
          <p:nvPr/>
        </p:nvSpPr>
        <p:spPr bwMode="auto">
          <a:xfrm>
            <a:off x="603420" y="5497559"/>
            <a:ext cx="1160511" cy="523220"/>
          </a:xfrm>
          <a:prstGeom prst="rect">
            <a:avLst/>
          </a:prstGeom>
          <a:noFill/>
          <a:ln w="9525">
            <a:noFill/>
            <a:miter lim="800000"/>
            <a:headEnd/>
            <a:tailEnd/>
          </a:ln>
        </p:spPr>
        <p:txBody>
          <a:bodyPr wrap="none">
            <a:spAutoFit/>
          </a:bodyPr>
          <a:lstStyle/>
          <a:p>
            <a:pPr algn="ctr"/>
            <a:r>
              <a:rPr lang="en-US" sz="1400" dirty="0">
                <a:solidFill>
                  <a:srgbClr val="000000"/>
                </a:solidFill>
              </a:rPr>
              <a:t>Intrapersonal</a:t>
            </a:r>
          </a:p>
          <a:p>
            <a:pPr algn="ctr"/>
            <a:r>
              <a:rPr lang="en-US" sz="1400" dirty="0">
                <a:solidFill>
                  <a:srgbClr val="000000"/>
                </a:solidFill>
              </a:rPr>
              <a:t>Factors</a:t>
            </a:r>
          </a:p>
        </p:txBody>
      </p:sp>
      <p:sp>
        <p:nvSpPr>
          <p:cNvPr id="10" name="TextBox 22"/>
          <p:cNvSpPr txBox="1">
            <a:spLocks noChangeArrowheads="1"/>
          </p:cNvSpPr>
          <p:nvPr/>
        </p:nvSpPr>
        <p:spPr bwMode="auto">
          <a:xfrm>
            <a:off x="529071" y="2729459"/>
            <a:ext cx="1309205" cy="954107"/>
          </a:xfrm>
          <a:prstGeom prst="rect">
            <a:avLst/>
          </a:prstGeom>
          <a:noFill/>
          <a:ln w="9525">
            <a:noFill/>
            <a:miter lim="800000"/>
            <a:headEnd/>
            <a:tailEnd/>
          </a:ln>
        </p:spPr>
        <p:txBody>
          <a:bodyPr wrap="none">
            <a:spAutoFit/>
          </a:bodyPr>
          <a:lstStyle/>
          <a:p>
            <a:pPr algn="ctr"/>
            <a:r>
              <a:rPr lang="en-US" sz="1400" dirty="0">
                <a:solidFill>
                  <a:srgbClr val="000000"/>
                </a:solidFill>
              </a:rPr>
              <a:t>Sociopolitical,</a:t>
            </a:r>
          </a:p>
          <a:p>
            <a:pPr algn="ctr"/>
            <a:r>
              <a:rPr lang="en-US" sz="1400" dirty="0">
                <a:solidFill>
                  <a:srgbClr val="000000"/>
                </a:solidFill>
              </a:rPr>
              <a:t>Organizational/</a:t>
            </a:r>
          </a:p>
          <a:p>
            <a:pPr algn="ctr"/>
            <a:r>
              <a:rPr lang="en-US" sz="1400" dirty="0">
                <a:solidFill>
                  <a:srgbClr val="000000"/>
                </a:solidFill>
              </a:rPr>
              <a:t>Institutional</a:t>
            </a:r>
          </a:p>
          <a:p>
            <a:pPr algn="ctr"/>
            <a:r>
              <a:rPr lang="en-US" sz="1400" dirty="0">
                <a:solidFill>
                  <a:srgbClr val="000000"/>
                </a:solidFill>
              </a:rPr>
              <a:t>Factors</a:t>
            </a:r>
          </a:p>
        </p:txBody>
      </p:sp>
      <p:sp>
        <p:nvSpPr>
          <p:cNvPr id="11" name="TextBox 23"/>
          <p:cNvSpPr txBox="1">
            <a:spLocks noChangeArrowheads="1"/>
          </p:cNvSpPr>
          <p:nvPr/>
        </p:nvSpPr>
        <p:spPr bwMode="auto">
          <a:xfrm>
            <a:off x="678009" y="4091068"/>
            <a:ext cx="1043940" cy="954107"/>
          </a:xfrm>
          <a:prstGeom prst="rect">
            <a:avLst/>
          </a:prstGeom>
          <a:noFill/>
          <a:ln w="9525">
            <a:noFill/>
            <a:miter lim="800000"/>
            <a:headEnd/>
            <a:tailEnd/>
          </a:ln>
        </p:spPr>
        <p:txBody>
          <a:bodyPr wrap="none">
            <a:spAutoFit/>
          </a:bodyPr>
          <a:lstStyle/>
          <a:p>
            <a:pPr algn="ctr"/>
            <a:r>
              <a:rPr lang="en-US" sz="1400" dirty="0">
                <a:solidFill>
                  <a:srgbClr val="000000"/>
                </a:solidFill>
              </a:rPr>
              <a:t>Physical, </a:t>
            </a:r>
          </a:p>
          <a:p>
            <a:pPr algn="ctr"/>
            <a:r>
              <a:rPr lang="en-US" sz="1400" dirty="0">
                <a:solidFill>
                  <a:srgbClr val="000000"/>
                </a:solidFill>
              </a:rPr>
              <a:t>Social &amp;</a:t>
            </a:r>
          </a:p>
          <a:p>
            <a:pPr algn="ctr"/>
            <a:r>
              <a:rPr lang="en-US" sz="1400" dirty="0">
                <a:solidFill>
                  <a:srgbClr val="000000"/>
                </a:solidFill>
              </a:rPr>
              <a:t>Technologic</a:t>
            </a:r>
          </a:p>
          <a:p>
            <a:pPr algn="ctr"/>
            <a:r>
              <a:rPr lang="en-US" sz="1400" dirty="0">
                <a:solidFill>
                  <a:srgbClr val="000000"/>
                </a:solidFill>
              </a:rPr>
              <a:t>Factors</a:t>
            </a:r>
          </a:p>
        </p:txBody>
      </p:sp>
      <p:grpSp>
        <p:nvGrpSpPr>
          <p:cNvPr id="25" name="Group 24"/>
          <p:cNvGrpSpPr/>
          <p:nvPr/>
        </p:nvGrpSpPr>
        <p:grpSpPr>
          <a:xfrm>
            <a:off x="1974229" y="2831066"/>
            <a:ext cx="5112371" cy="3112533"/>
            <a:chOff x="1952570" y="2678669"/>
            <a:chExt cx="5112371" cy="2606831"/>
          </a:xfrm>
        </p:grpSpPr>
        <p:sp>
          <p:nvSpPr>
            <p:cNvPr id="7" name="Rectangle 6"/>
            <p:cNvSpPr/>
            <p:nvPr/>
          </p:nvSpPr>
          <p:spPr bwMode="auto">
            <a:xfrm>
              <a:off x="2533481" y="2818417"/>
              <a:ext cx="4531460" cy="246708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i="1" dirty="0">
                <a:solidFill>
                  <a:srgbClr val="000000"/>
                </a:solidFill>
              </a:endParaRPr>
            </a:p>
            <a:p>
              <a:pPr>
                <a:defRPr/>
              </a:pPr>
              <a:r>
                <a:rPr lang="en-US" sz="1400" dirty="0">
                  <a:solidFill>
                    <a:srgbClr val="000000"/>
                  </a:solidFill>
                </a:rPr>
                <a:t>Components (Structure):</a:t>
              </a:r>
            </a:p>
            <a:p>
              <a:pPr algn="ctr">
                <a:defRPr/>
              </a:pPr>
              <a:r>
                <a:rPr lang="en-US" sz="1400" i="1" dirty="0">
                  <a:solidFill>
                    <a:schemeClr val="tx1"/>
                  </a:solidFill>
                </a:rPr>
                <a:t>People with heterogeneous perspectives</a:t>
              </a:r>
            </a:p>
            <a:p>
              <a:pPr algn="ctr">
                <a:defRPr/>
              </a:pPr>
              <a:r>
                <a:rPr lang="en-US" sz="1400" i="1" dirty="0">
                  <a:solidFill>
                    <a:srgbClr val="000000"/>
                  </a:solidFill>
                </a:rPr>
                <a:t>Methods/tools enabling interactions</a:t>
              </a:r>
            </a:p>
            <a:p>
              <a:pPr>
                <a:defRPr/>
              </a:pPr>
              <a:endParaRPr lang="en-US" sz="1400" dirty="0">
                <a:solidFill>
                  <a:srgbClr val="000000"/>
                </a:solidFill>
              </a:endParaRPr>
            </a:p>
            <a:p>
              <a:pPr>
                <a:defRPr/>
              </a:pPr>
              <a:r>
                <a:rPr lang="en-US" sz="1400" dirty="0">
                  <a:solidFill>
                    <a:srgbClr val="000000"/>
                  </a:solidFill>
                </a:rPr>
                <a:t>Interactions (Function):</a:t>
              </a:r>
            </a:p>
            <a:p>
              <a:pPr algn="ctr">
                <a:defRPr/>
              </a:pPr>
              <a:r>
                <a:rPr lang="en-US" sz="1400" i="1" dirty="0">
                  <a:solidFill>
                    <a:schemeClr val="accent2"/>
                  </a:solidFill>
                </a:rPr>
                <a:t>Participatory, inclusive, and empowering leadership style</a:t>
              </a:r>
            </a:p>
            <a:p>
              <a:pPr algn="ctr">
                <a:defRPr/>
              </a:pPr>
              <a:r>
                <a:rPr lang="en-US" sz="1400" i="1" dirty="0">
                  <a:solidFill>
                    <a:srgbClr val="0000FF"/>
                  </a:solidFill>
                </a:rPr>
                <a:t>Adaptability &amp; flexibility: Evolving the team system</a:t>
              </a:r>
            </a:p>
            <a:p>
              <a:pPr algn="ctr">
                <a:defRPr/>
              </a:pPr>
              <a:r>
                <a:rPr lang="en-US" sz="1400" i="1" dirty="0">
                  <a:solidFill>
                    <a:srgbClr val="008000"/>
                  </a:solidFill>
                </a:rPr>
                <a:t>Ability to learn each others perspectives</a:t>
              </a:r>
            </a:p>
            <a:p>
              <a:pPr algn="ctr">
                <a:defRPr/>
              </a:pPr>
              <a:r>
                <a:rPr lang="en-US" sz="1400" i="1" dirty="0">
                  <a:solidFill>
                    <a:srgbClr val="008000"/>
                  </a:solidFill>
                </a:rPr>
                <a:t>Development of respect for expertise</a:t>
              </a:r>
            </a:p>
            <a:p>
              <a:pPr algn="ctr">
                <a:defRPr/>
              </a:pPr>
              <a:r>
                <a:rPr lang="en-US" sz="1400" i="1" dirty="0">
                  <a:solidFill>
                    <a:srgbClr val="008000"/>
                  </a:solidFill>
                </a:rPr>
                <a:t>Development of common ground</a:t>
              </a:r>
            </a:p>
          </p:txBody>
        </p:sp>
        <p:sp>
          <p:nvSpPr>
            <p:cNvPr id="8" name="TextBox 33"/>
            <p:cNvSpPr txBox="1">
              <a:spLocks noChangeArrowheads="1"/>
            </p:cNvSpPr>
            <p:nvPr/>
          </p:nvSpPr>
          <p:spPr bwMode="auto">
            <a:xfrm>
              <a:off x="4186750" y="2831069"/>
              <a:ext cx="2680798" cy="307777"/>
            </a:xfrm>
            <a:prstGeom prst="rect">
              <a:avLst/>
            </a:prstGeom>
            <a:noFill/>
            <a:ln w="9525">
              <a:noFill/>
              <a:miter lim="800000"/>
              <a:headEnd/>
              <a:tailEnd/>
            </a:ln>
          </p:spPr>
          <p:txBody>
            <a:bodyPr wrap="none">
              <a:spAutoFit/>
            </a:bodyPr>
            <a:lstStyle/>
            <a:p>
              <a:pPr algn="ctr"/>
              <a:r>
                <a:rPr lang="en-US" sz="1400" b="1" dirty="0">
                  <a:solidFill>
                    <a:srgbClr val="000000"/>
                  </a:solidFill>
                </a:rPr>
                <a:t>Within-team structure &amp; function</a:t>
              </a:r>
            </a:p>
          </p:txBody>
        </p:sp>
        <p:cxnSp>
          <p:nvCxnSpPr>
            <p:cNvPr id="12" name="Straight Arrow Connector 11"/>
            <p:cNvCxnSpPr/>
            <p:nvPr/>
          </p:nvCxnSpPr>
          <p:spPr bwMode="auto">
            <a:xfrm>
              <a:off x="1952570" y="4031358"/>
              <a:ext cx="381000" cy="1588"/>
            </a:xfrm>
            <a:prstGeom prst="straightConnector1">
              <a:avLst/>
            </a:prstGeom>
            <a:ln w="19050" cap="flat" cmpd="sng" algn="ctr">
              <a:solidFill>
                <a:schemeClr val="accent4">
                  <a:lumMod val="10000"/>
                </a:schemeClr>
              </a:solidFill>
              <a:prstDash val="solid"/>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bwMode="auto">
            <a:xfrm flipV="1">
              <a:off x="2000993" y="4918652"/>
              <a:ext cx="248540" cy="261610"/>
            </a:xfrm>
            <a:prstGeom prst="straightConnector1">
              <a:avLst/>
            </a:prstGeom>
            <a:ln w="19050" cap="flat" cmpd="sng" algn="ctr">
              <a:solidFill>
                <a:schemeClr val="accent4">
                  <a:lumMod val="10000"/>
                </a:schemeClr>
              </a:solidFill>
              <a:prstDash val="solid"/>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bwMode="auto">
            <a:xfrm>
              <a:off x="1990748" y="2678669"/>
              <a:ext cx="326517" cy="245216"/>
            </a:xfrm>
            <a:prstGeom prst="straightConnector1">
              <a:avLst/>
            </a:prstGeom>
            <a:ln w="19050" cap="flat" cmpd="sng" algn="ctr">
              <a:solidFill>
                <a:schemeClr val="accent4">
                  <a:lumMod val="10000"/>
                </a:schemeClr>
              </a:solidFill>
              <a:prstDash val="solid"/>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24" name="Group 23"/>
          <p:cNvGrpSpPr/>
          <p:nvPr/>
        </p:nvGrpSpPr>
        <p:grpSpPr>
          <a:xfrm>
            <a:off x="2555140" y="1591738"/>
            <a:ext cx="4312408" cy="1293680"/>
            <a:chOff x="2555140" y="1439341"/>
            <a:chExt cx="4312408" cy="1293680"/>
          </a:xfrm>
        </p:grpSpPr>
        <p:sp>
          <p:nvSpPr>
            <p:cNvPr id="15" name="Text Box 34"/>
            <p:cNvSpPr txBox="1">
              <a:spLocks noChangeArrowheads="1"/>
            </p:cNvSpPr>
            <p:nvPr/>
          </p:nvSpPr>
          <p:spPr bwMode="auto">
            <a:xfrm>
              <a:off x="2555140" y="1439341"/>
              <a:ext cx="4312408" cy="954107"/>
            </a:xfrm>
            <a:prstGeom prst="rect">
              <a:avLst/>
            </a:prstGeom>
            <a:noFill/>
            <a:ln w="9525">
              <a:noFill/>
              <a:miter lim="800000"/>
              <a:headEnd/>
              <a:tailEnd/>
            </a:ln>
          </p:spPr>
          <p:txBody>
            <a:bodyPr wrap="square">
              <a:spAutoFit/>
            </a:bodyPr>
            <a:lstStyle/>
            <a:p>
              <a:pPr algn="ctr"/>
              <a:r>
                <a:rPr lang="en-US" sz="1400" b="1" i="1" dirty="0">
                  <a:solidFill>
                    <a:srgbClr val="000000"/>
                  </a:solidFill>
                </a:rPr>
                <a:t>Emergence</a:t>
              </a:r>
              <a:r>
                <a:rPr lang="en-US" sz="1400" dirty="0">
                  <a:solidFill>
                    <a:srgbClr val="000000"/>
                  </a:solidFill>
                </a:rPr>
                <a:t> of system properties:</a:t>
              </a:r>
            </a:p>
            <a:p>
              <a:pPr algn="ctr"/>
              <a:r>
                <a:rPr lang="en-US" sz="1400" dirty="0">
                  <a:solidFill>
                    <a:srgbClr val="000000"/>
                  </a:solidFill>
                </a:rPr>
                <a:t>Shared model of the problem; Shared vision of integrated research; Aligned research goals; Personal research niches</a:t>
              </a:r>
            </a:p>
          </p:txBody>
        </p:sp>
        <p:cxnSp>
          <p:nvCxnSpPr>
            <p:cNvPr id="16" name="Straight Arrow Connector 15"/>
            <p:cNvCxnSpPr/>
            <p:nvPr/>
          </p:nvCxnSpPr>
          <p:spPr bwMode="auto">
            <a:xfrm rot="5400000" flipH="1" flipV="1">
              <a:off x="4226292" y="2542520"/>
              <a:ext cx="381000" cy="1"/>
            </a:xfrm>
            <a:prstGeom prst="straightConnector1">
              <a:avLst/>
            </a:prstGeom>
            <a:ln w="19050" cap="flat" cmpd="sng" algn="ctr">
              <a:solidFill>
                <a:schemeClr val="accent4">
                  <a:lumMod val="10000"/>
                </a:schemeClr>
              </a:solidFill>
              <a:prstDash val="solid"/>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bwMode="auto">
            <a:xfrm rot="5400000" flipH="1" flipV="1">
              <a:off x="4700609" y="2542520"/>
              <a:ext cx="381000" cy="1"/>
            </a:xfrm>
            <a:prstGeom prst="straightConnector1">
              <a:avLst/>
            </a:prstGeom>
            <a:ln w="19050" cap="flat" cmpd="sng" algn="ctr">
              <a:solidFill>
                <a:schemeClr val="accent4">
                  <a:lumMod val="10000"/>
                </a:schemeClr>
              </a:solidFill>
              <a:prstDash val="solid"/>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bwMode="auto">
            <a:xfrm rot="5400000" flipH="1" flipV="1">
              <a:off x="5144325" y="2542520"/>
              <a:ext cx="381000" cy="1"/>
            </a:xfrm>
            <a:prstGeom prst="straightConnector1">
              <a:avLst/>
            </a:prstGeom>
            <a:ln w="19050" cap="flat" cmpd="sng" algn="ctr">
              <a:solidFill>
                <a:schemeClr val="accent4">
                  <a:lumMod val="10000"/>
                </a:schemeClr>
              </a:solidFill>
              <a:prstDash val="solid"/>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cxnSp>
        <p:nvCxnSpPr>
          <p:cNvPr id="19" name="Straight Arrow Connector 18"/>
          <p:cNvCxnSpPr/>
          <p:nvPr/>
        </p:nvCxnSpPr>
        <p:spPr>
          <a:xfrm rot="5400000" flipH="1" flipV="1">
            <a:off x="-896092" y="4359861"/>
            <a:ext cx="2637547" cy="15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grpSp>
        <p:nvGrpSpPr>
          <p:cNvPr id="23" name="Group 22"/>
          <p:cNvGrpSpPr/>
          <p:nvPr/>
        </p:nvGrpSpPr>
        <p:grpSpPr>
          <a:xfrm>
            <a:off x="7058048" y="3374120"/>
            <a:ext cx="1870673" cy="1384995"/>
            <a:chOff x="7058048" y="3221723"/>
            <a:chExt cx="1870673" cy="1384995"/>
          </a:xfrm>
        </p:grpSpPr>
        <p:cxnSp>
          <p:nvCxnSpPr>
            <p:cNvPr id="20" name="Straight Arrow Connector 19"/>
            <p:cNvCxnSpPr/>
            <p:nvPr/>
          </p:nvCxnSpPr>
          <p:spPr bwMode="auto">
            <a:xfrm>
              <a:off x="7058048" y="4032946"/>
              <a:ext cx="381000" cy="1588"/>
            </a:xfrm>
            <a:prstGeom prst="straightConnector1">
              <a:avLst/>
            </a:prstGeom>
            <a:ln w="19050" cap="flat" cmpd="sng" algn="ctr">
              <a:solidFill>
                <a:schemeClr val="accent4">
                  <a:lumMod val="10000"/>
                </a:schemeClr>
              </a:solidFill>
              <a:prstDash val="solid"/>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 name="Text Box 34"/>
            <p:cNvSpPr txBox="1">
              <a:spLocks noChangeArrowheads="1"/>
            </p:cNvSpPr>
            <p:nvPr/>
          </p:nvSpPr>
          <p:spPr bwMode="auto">
            <a:xfrm>
              <a:off x="7248548" y="3221723"/>
              <a:ext cx="1680173" cy="1384995"/>
            </a:xfrm>
            <a:prstGeom prst="rect">
              <a:avLst/>
            </a:prstGeom>
            <a:noFill/>
            <a:ln w="9525">
              <a:noFill/>
              <a:miter lim="800000"/>
              <a:headEnd/>
              <a:tailEnd/>
            </a:ln>
          </p:spPr>
          <p:txBody>
            <a:bodyPr wrap="square">
              <a:spAutoFit/>
            </a:bodyPr>
            <a:lstStyle/>
            <a:p>
              <a:pPr algn="ctr"/>
              <a:r>
                <a:rPr lang="en-US" sz="1400" b="1" i="1" dirty="0">
                  <a:solidFill>
                    <a:srgbClr val="000000"/>
                  </a:solidFill>
                </a:rPr>
                <a:t>Other products:</a:t>
              </a:r>
            </a:p>
            <a:p>
              <a:pPr algn="ctr"/>
              <a:r>
                <a:rPr lang="en-US" sz="1400" dirty="0">
                  <a:solidFill>
                    <a:srgbClr val="000000"/>
                  </a:solidFill>
                </a:rPr>
                <a:t>Material artifacts</a:t>
              </a:r>
            </a:p>
            <a:p>
              <a:pPr algn="ctr"/>
              <a:r>
                <a:rPr lang="en-US" sz="1400" dirty="0">
                  <a:solidFill>
                    <a:srgbClr val="000000"/>
                  </a:solidFill>
                </a:rPr>
                <a:t>Shared vocabulary Social ties</a:t>
              </a:r>
            </a:p>
            <a:p>
              <a:pPr algn="ctr"/>
              <a:r>
                <a:rPr lang="en-US" sz="1400" dirty="0">
                  <a:solidFill>
                    <a:srgbClr val="000000"/>
                  </a:solidFill>
                </a:rPr>
                <a:t>Collaboration skill</a:t>
              </a:r>
            </a:p>
            <a:p>
              <a:pPr algn="ctr"/>
              <a:endParaRPr lang="en-US" sz="1400" dirty="0">
                <a:solidFill>
                  <a:srgbClr val="000000"/>
                </a:solidFill>
              </a:endParaRPr>
            </a:p>
          </p:txBody>
        </p:sp>
      </p:grpSp>
      <p:sp>
        <p:nvSpPr>
          <p:cNvPr id="22" name="Text Box 37"/>
          <p:cNvSpPr txBox="1">
            <a:spLocks noChangeArrowheads="1"/>
          </p:cNvSpPr>
          <p:nvPr/>
        </p:nvSpPr>
        <p:spPr bwMode="auto">
          <a:xfrm>
            <a:off x="152406" y="4233953"/>
            <a:ext cx="569387" cy="307777"/>
          </a:xfrm>
          <a:prstGeom prst="rect">
            <a:avLst/>
          </a:prstGeom>
          <a:solidFill>
            <a:schemeClr val="bg1"/>
          </a:solidFill>
          <a:ln w="9525">
            <a:noFill/>
            <a:miter lim="800000"/>
            <a:headEnd/>
            <a:tailEnd/>
          </a:ln>
        </p:spPr>
        <p:txBody>
          <a:bodyPr wrap="none">
            <a:spAutoFit/>
          </a:bodyPr>
          <a:lstStyle/>
          <a:p>
            <a:pPr algn="ctr"/>
            <a:r>
              <a:rPr lang="en-US" sz="1400" b="1" dirty="0">
                <a:solidFill>
                  <a:srgbClr val="000000"/>
                </a:solidFill>
              </a:rPr>
              <a:t>Scale</a:t>
            </a:r>
          </a:p>
        </p:txBody>
      </p:sp>
      <p:sp>
        <p:nvSpPr>
          <p:cNvPr id="4" name="TextBox 3"/>
          <p:cNvSpPr txBox="1"/>
          <p:nvPr/>
        </p:nvSpPr>
        <p:spPr>
          <a:xfrm>
            <a:off x="5301745" y="6308091"/>
            <a:ext cx="3842255" cy="369332"/>
          </a:xfrm>
          <a:prstGeom prst="rect">
            <a:avLst/>
          </a:prstGeom>
          <a:noFill/>
        </p:spPr>
        <p:txBody>
          <a:bodyPr wrap="none" rtlCol="0">
            <a:spAutoFit/>
          </a:bodyPr>
          <a:lstStyle/>
          <a:p>
            <a:r>
              <a:rPr lang="en-US" dirty="0"/>
              <a:t>Modified from (Pennington 2011)</a:t>
            </a:r>
          </a:p>
        </p:txBody>
      </p:sp>
    </p:spTree>
    <p:extLst>
      <p:ext uri="{BB962C8B-B14F-4D97-AF65-F5344CB8AC3E}">
        <p14:creationId xmlns:p14="http://schemas.microsoft.com/office/powerpoint/2010/main" val="1106353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98933"/>
            <a:ext cx="8913813" cy="914400"/>
          </a:xfrm>
        </p:spPr>
        <p:txBody>
          <a:bodyPr/>
          <a:lstStyle/>
          <a:p>
            <a:r>
              <a:rPr lang="en-US" dirty="0"/>
              <a:t>Challenges of team science</a:t>
            </a:r>
          </a:p>
        </p:txBody>
      </p:sp>
      <p:sp>
        <p:nvSpPr>
          <p:cNvPr id="5" name="TextBox 4"/>
          <p:cNvSpPr txBox="1"/>
          <p:nvPr/>
        </p:nvSpPr>
        <p:spPr>
          <a:xfrm>
            <a:off x="3740147" y="1773113"/>
            <a:ext cx="1646605" cy="369332"/>
          </a:xfrm>
          <a:prstGeom prst="rect">
            <a:avLst/>
          </a:prstGeom>
          <a:noFill/>
        </p:spPr>
        <p:txBody>
          <a:bodyPr wrap="none" rtlCol="0">
            <a:spAutoFit/>
          </a:bodyPr>
          <a:lstStyle/>
          <a:p>
            <a:r>
              <a:rPr lang="en-US" dirty="0"/>
              <a:t>High diversity</a:t>
            </a:r>
          </a:p>
        </p:txBody>
      </p:sp>
      <p:sp>
        <p:nvSpPr>
          <p:cNvPr id="6" name="TextBox 5"/>
          <p:cNvSpPr txBox="1"/>
          <p:nvPr/>
        </p:nvSpPr>
        <p:spPr>
          <a:xfrm>
            <a:off x="2119133" y="2554549"/>
            <a:ext cx="4888633" cy="369332"/>
          </a:xfrm>
          <a:prstGeom prst="rect">
            <a:avLst/>
          </a:prstGeom>
          <a:noFill/>
        </p:spPr>
        <p:txBody>
          <a:bodyPr wrap="square" rtlCol="0">
            <a:spAutoFit/>
          </a:bodyPr>
          <a:lstStyle/>
          <a:p>
            <a:pPr algn="ctr"/>
            <a:r>
              <a:rPr lang="en-US" dirty="0"/>
              <a:t>Deep knowledge integration is difficult</a:t>
            </a:r>
          </a:p>
        </p:txBody>
      </p:sp>
      <p:sp>
        <p:nvSpPr>
          <p:cNvPr id="7" name="TextBox 6"/>
          <p:cNvSpPr txBox="1"/>
          <p:nvPr/>
        </p:nvSpPr>
        <p:spPr>
          <a:xfrm>
            <a:off x="2549277" y="3335985"/>
            <a:ext cx="4028344" cy="369332"/>
          </a:xfrm>
          <a:prstGeom prst="rect">
            <a:avLst/>
          </a:prstGeom>
          <a:noFill/>
        </p:spPr>
        <p:txBody>
          <a:bodyPr wrap="square" rtlCol="0">
            <a:spAutoFit/>
          </a:bodyPr>
          <a:lstStyle/>
          <a:p>
            <a:pPr algn="ctr"/>
            <a:r>
              <a:rPr lang="en-US" dirty="0"/>
              <a:t>Goal misalignment</a:t>
            </a:r>
          </a:p>
        </p:txBody>
      </p:sp>
      <p:sp>
        <p:nvSpPr>
          <p:cNvPr id="8" name="TextBox 7"/>
          <p:cNvSpPr txBox="1"/>
          <p:nvPr/>
        </p:nvSpPr>
        <p:spPr>
          <a:xfrm>
            <a:off x="2093801" y="4117421"/>
            <a:ext cx="4939297" cy="369332"/>
          </a:xfrm>
          <a:prstGeom prst="rect">
            <a:avLst/>
          </a:prstGeom>
          <a:noFill/>
        </p:spPr>
        <p:txBody>
          <a:bodyPr wrap="square" rtlCol="0">
            <a:spAutoFit/>
          </a:bodyPr>
          <a:lstStyle/>
          <a:p>
            <a:pPr algn="ctr"/>
            <a:r>
              <a:rPr lang="en-US" dirty="0"/>
              <a:t>Task interdependence mistakes</a:t>
            </a:r>
          </a:p>
        </p:txBody>
      </p:sp>
      <p:sp>
        <p:nvSpPr>
          <p:cNvPr id="9" name="TextBox 8"/>
          <p:cNvSpPr txBox="1"/>
          <p:nvPr/>
        </p:nvSpPr>
        <p:spPr>
          <a:xfrm>
            <a:off x="1511772" y="4898857"/>
            <a:ext cx="6103354" cy="369332"/>
          </a:xfrm>
          <a:prstGeom prst="rect">
            <a:avLst/>
          </a:prstGeom>
          <a:noFill/>
        </p:spPr>
        <p:txBody>
          <a:bodyPr wrap="none" rtlCol="0">
            <a:spAutoFit/>
          </a:bodyPr>
          <a:lstStyle/>
          <a:p>
            <a:r>
              <a:rPr lang="en-US" dirty="0"/>
              <a:t>“Vote with their feet” through permeable boundaries</a:t>
            </a:r>
          </a:p>
        </p:txBody>
      </p:sp>
      <p:sp>
        <p:nvSpPr>
          <p:cNvPr id="10" name="TextBox 9"/>
          <p:cNvSpPr txBox="1"/>
          <p:nvPr/>
        </p:nvSpPr>
        <p:spPr>
          <a:xfrm>
            <a:off x="2316812" y="5680295"/>
            <a:ext cx="4493275" cy="369332"/>
          </a:xfrm>
          <a:prstGeom prst="rect">
            <a:avLst/>
          </a:prstGeom>
          <a:noFill/>
        </p:spPr>
        <p:txBody>
          <a:bodyPr wrap="none" rtlCol="0">
            <a:spAutoFit/>
          </a:bodyPr>
          <a:lstStyle/>
          <a:p>
            <a:r>
              <a:rPr lang="en-US" dirty="0"/>
              <a:t>Exacerbated in large, dispersed teams</a:t>
            </a:r>
          </a:p>
        </p:txBody>
      </p:sp>
      <p:sp>
        <p:nvSpPr>
          <p:cNvPr id="15" name="Down Arrow 14"/>
          <p:cNvSpPr/>
          <p:nvPr/>
        </p:nvSpPr>
        <p:spPr>
          <a:xfrm>
            <a:off x="4355563" y="4584802"/>
            <a:ext cx="259452" cy="314055"/>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Down Arrow 15"/>
          <p:cNvSpPr/>
          <p:nvPr/>
        </p:nvSpPr>
        <p:spPr>
          <a:xfrm>
            <a:off x="4355563" y="3766535"/>
            <a:ext cx="259452" cy="314055"/>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Down Arrow 16"/>
          <p:cNvSpPr/>
          <p:nvPr/>
        </p:nvSpPr>
        <p:spPr>
          <a:xfrm>
            <a:off x="4350669" y="3037391"/>
            <a:ext cx="259452" cy="314055"/>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Down Arrow 17"/>
          <p:cNvSpPr/>
          <p:nvPr/>
        </p:nvSpPr>
        <p:spPr>
          <a:xfrm>
            <a:off x="4355563" y="2194408"/>
            <a:ext cx="259452" cy="314055"/>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5-Point Star 2"/>
          <p:cNvSpPr/>
          <p:nvPr/>
        </p:nvSpPr>
        <p:spPr>
          <a:xfrm>
            <a:off x="4891763" y="2142445"/>
            <a:ext cx="468243" cy="366018"/>
          </a:xfrm>
          <a:prstGeom prst="star5">
            <a:avLst/>
          </a:prstGeom>
          <a:solidFill>
            <a:srgbClr val="C0504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5526155" y="2137811"/>
            <a:ext cx="1400256" cy="369332"/>
          </a:xfrm>
          <a:prstGeom prst="rect">
            <a:avLst/>
          </a:prstGeom>
          <a:noFill/>
        </p:spPr>
        <p:txBody>
          <a:bodyPr wrap="none" rtlCol="0">
            <a:spAutoFit/>
          </a:bodyPr>
          <a:lstStyle/>
          <a:p>
            <a:r>
              <a:rPr lang="en-US" dirty="0"/>
              <a:t>Focus here</a:t>
            </a:r>
          </a:p>
        </p:txBody>
      </p:sp>
      <p:sp>
        <p:nvSpPr>
          <p:cNvPr id="11" name="Date Placeholder 10"/>
          <p:cNvSpPr>
            <a:spLocks noGrp="1"/>
          </p:cNvSpPr>
          <p:nvPr>
            <p:ph type="dt" sz="half" idx="10"/>
          </p:nvPr>
        </p:nvSpPr>
        <p:spPr/>
        <p:txBody>
          <a:bodyPr/>
          <a:lstStyle/>
          <a:p>
            <a:fld id="{124B0907-4FF3-3B4C-BC62-25132DEAFFB8}" type="datetime1">
              <a:rPr lang="en-US" smtClean="0"/>
              <a:t>8/7/18</a:t>
            </a:fld>
            <a:endParaRPr lang="en-US"/>
          </a:p>
        </p:txBody>
      </p:sp>
    </p:spTree>
    <p:extLst>
      <p:ext uri="{BB962C8B-B14F-4D97-AF65-F5344CB8AC3E}">
        <p14:creationId xmlns:p14="http://schemas.microsoft.com/office/powerpoint/2010/main" val="262328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5" grpId="0" animBg="1"/>
      <p:bldP spid="16" grpId="0" animBg="1"/>
      <p:bldP spid="17" grpId="0" animBg="1"/>
      <p:bldP spid="18" grpId="0" animBg="1"/>
      <p:bldP spid="3" grpId="0" animBg="1"/>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8913813" cy="1428656"/>
          </a:xfrm>
        </p:spPr>
        <p:txBody>
          <a:bodyPr>
            <a:normAutofit/>
          </a:bodyPr>
          <a:lstStyle/>
          <a:p>
            <a:r>
              <a:rPr lang="en-US" dirty="0"/>
              <a:t>What kind of activities? </a:t>
            </a:r>
            <a:br>
              <a:rPr lang="en-US" dirty="0"/>
            </a:br>
            <a:r>
              <a:rPr lang="en-US" dirty="0"/>
              <a:t>The </a:t>
            </a:r>
            <a:r>
              <a:rPr lang="en-US" dirty="0" err="1"/>
              <a:t>EMBeRS</a:t>
            </a:r>
            <a:r>
              <a:rPr lang="en-US" dirty="0"/>
              <a:t> method</a:t>
            </a:r>
          </a:p>
        </p:txBody>
      </p:sp>
      <p:sp>
        <p:nvSpPr>
          <p:cNvPr id="3" name="Content Placeholder 2"/>
          <p:cNvSpPr>
            <a:spLocks noGrp="1"/>
          </p:cNvSpPr>
          <p:nvPr>
            <p:ph idx="1"/>
          </p:nvPr>
        </p:nvSpPr>
        <p:spPr>
          <a:xfrm>
            <a:off x="775758" y="2595562"/>
            <a:ext cx="7610476" cy="3670767"/>
          </a:xfrm>
        </p:spPr>
        <p:txBody>
          <a:bodyPr/>
          <a:lstStyle/>
          <a:p>
            <a:r>
              <a:rPr lang="en-US" dirty="0"/>
              <a:t>Participatory, inclusive, empowering processes</a:t>
            </a:r>
          </a:p>
          <a:p>
            <a:r>
              <a:rPr lang="en-US" dirty="0"/>
              <a:t>Iterative </a:t>
            </a:r>
            <a:r>
              <a:rPr lang="mr-IN" dirty="0"/>
              <a:t>–</a:t>
            </a:r>
            <a:r>
              <a:rPr lang="en-US" dirty="0"/>
              <a:t> evolve the team system</a:t>
            </a:r>
          </a:p>
          <a:p>
            <a:r>
              <a:rPr lang="en-US" dirty="0"/>
              <a:t>Enable learning about perspectives</a:t>
            </a:r>
          </a:p>
          <a:p>
            <a:r>
              <a:rPr lang="en-US" dirty="0"/>
              <a:t>Purposeful search for connections </a:t>
            </a:r>
            <a:r>
              <a:rPr lang="mr-IN" dirty="0"/>
              <a:t>–</a:t>
            </a:r>
            <a:r>
              <a:rPr lang="en-US" dirty="0"/>
              <a:t> not research ideas (these will emerge) but linkages between concepts and/or methods</a:t>
            </a:r>
          </a:p>
        </p:txBody>
      </p:sp>
    </p:spTree>
    <p:extLst>
      <p:ext uri="{BB962C8B-B14F-4D97-AF65-F5344CB8AC3E}">
        <p14:creationId xmlns:p14="http://schemas.microsoft.com/office/powerpoint/2010/main" val="31736203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F727FF-9CC2-C342-903F-367432049CD2}" type="datetime1">
              <a:rPr lang="en-US" smtClean="0"/>
              <a:t>8/7/18</a:t>
            </a:fld>
            <a:endParaRPr lang="en-US"/>
          </a:p>
        </p:txBody>
      </p:sp>
      <p:sp>
        <p:nvSpPr>
          <p:cNvPr id="5" name="Line 120"/>
          <p:cNvSpPr>
            <a:spLocks noChangeShapeType="1"/>
          </p:cNvSpPr>
          <p:nvPr/>
        </p:nvSpPr>
        <p:spPr bwMode="auto">
          <a:xfrm flipH="1">
            <a:off x="2543176" y="1949872"/>
            <a:ext cx="1476376" cy="466725"/>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en-US" sz="1600"/>
          </a:p>
        </p:txBody>
      </p:sp>
      <p:sp>
        <p:nvSpPr>
          <p:cNvPr id="6" name="Text Box 121"/>
          <p:cNvSpPr txBox="1">
            <a:spLocks noChangeArrowheads="1"/>
          </p:cNvSpPr>
          <p:nvPr/>
        </p:nvSpPr>
        <p:spPr bwMode="auto">
          <a:xfrm>
            <a:off x="857908" y="1128400"/>
            <a:ext cx="1922165"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1600" dirty="0"/>
              <a:t>Discipline 1</a:t>
            </a:r>
          </a:p>
          <a:p>
            <a:pPr algn="ctr" eaLnBrk="1" hangingPunct="1"/>
            <a:r>
              <a:rPr lang="en-US" sz="1600" dirty="0"/>
              <a:t>Discipline 2</a:t>
            </a:r>
          </a:p>
          <a:p>
            <a:pPr algn="ctr" eaLnBrk="1" hangingPunct="1"/>
            <a:r>
              <a:rPr lang="en-US" sz="1600" dirty="0"/>
              <a:t>Facilitator/Leader</a:t>
            </a:r>
          </a:p>
        </p:txBody>
      </p:sp>
      <p:sp>
        <p:nvSpPr>
          <p:cNvPr id="7" name="Line 124"/>
          <p:cNvSpPr>
            <a:spLocks noChangeShapeType="1"/>
          </p:cNvSpPr>
          <p:nvPr/>
        </p:nvSpPr>
        <p:spPr bwMode="auto">
          <a:xfrm>
            <a:off x="4867275" y="1959397"/>
            <a:ext cx="1495425" cy="412750"/>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en-US" sz="1600"/>
          </a:p>
        </p:txBody>
      </p:sp>
      <p:sp>
        <p:nvSpPr>
          <p:cNvPr id="9" name="Text Box 127"/>
          <p:cNvSpPr txBox="1">
            <a:spLocks noChangeArrowheads="1"/>
          </p:cNvSpPr>
          <p:nvPr/>
        </p:nvSpPr>
        <p:spPr bwMode="auto">
          <a:xfrm>
            <a:off x="7696730" y="3454349"/>
            <a:ext cx="1100554"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1600" i="1" dirty="0">
                <a:solidFill>
                  <a:srgbClr val="0000FF"/>
                </a:solidFill>
              </a:rPr>
              <a:t>Expose</a:t>
            </a:r>
          </a:p>
          <a:p>
            <a:pPr algn="ctr" eaLnBrk="1" hangingPunct="1"/>
            <a:r>
              <a:rPr lang="en-US" sz="1600" i="1" dirty="0">
                <a:solidFill>
                  <a:srgbClr val="0000FF"/>
                </a:solidFill>
              </a:rPr>
              <a:t>Individual</a:t>
            </a:r>
          </a:p>
          <a:p>
            <a:pPr algn="ctr" eaLnBrk="1" hangingPunct="1"/>
            <a:r>
              <a:rPr lang="en-US" sz="1600" i="1" dirty="0">
                <a:solidFill>
                  <a:srgbClr val="0000FF"/>
                </a:solidFill>
              </a:rPr>
              <a:t>ideas </a:t>
            </a:r>
          </a:p>
        </p:txBody>
      </p:sp>
      <p:sp>
        <p:nvSpPr>
          <p:cNvPr id="10" name="Text Box 128"/>
          <p:cNvSpPr txBox="1">
            <a:spLocks noChangeArrowheads="1"/>
          </p:cNvSpPr>
          <p:nvPr/>
        </p:nvSpPr>
        <p:spPr bwMode="auto">
          <a:xfrm>
            <a:off x="1584646" y="2791399"/>
            <a:ext cx="1727227"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1600" i="1" dirty="0">
                <a:solidFill>
                  <a:srgbClr val="0000FF"/>
                </a:solidFill>
              </a:rPr>
              <a:t>Starting</a:t>
            </a:r>
          </a:p>
          <a:p>
            <a:pPr algn="ctr" eaLnBrk="1" hangingPunct="1"/>
            <a:r>
              <a:rPr lang="en-US" sz="1600" i="1" dirty="0">
                <a:solidFill>
                  <a:srgbClr val="0000FF"/>
                </a:solidFill>
              </a:rPr>
              <a:t>problem</a:t>
            </a:r>
          </a:p>
          <a:p>
            <a:pPr algn="ctr" eaLnBrk="1" hangingPunct="1"/>
            <a:r>
              <a:rPr lang="en-US" sz="1600" i="1" dirty="0">
                <a:solidFill>
                  <a:srgbClr val="0000FF"/>
                </a:solidFill>
              </a:rPr>
              <a:t>definition</a:t>
            </a:r>
          </a:p>
        </p:txBody>
      </p:sp>
      <p:sp>
        <p:nvSpPr>
          <p:cNvPr id="11" name="Text Box 129"/>
          <p:cNvSpPr txBox="1">
            <a:spLocks noChangeArrowheads="1"/>
          </p:cNvSpPr>
          <p:nvPr/>
        </p:nvSpPr>
        <p:spPr bwMode="auto">
          <a:xfrm>
            <a:off x="6464357" y="2637872"/>
            <a:ext cx="2020270"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1600" dirty="0"/>
              <a:t>Divergent </a:t>
            </a:r>
          </a:p>
          <a:p>
            <a:pPr algn="ctr" eaLnBrk="1" hangingPunct="1"/>
            <a:r>
              <a:rPr lang="en-US" sz="1600" dirty="0"/>
              <a:t>Thinking Activity</a:t>
            </a:r>
          </a:p>
          <a:p>
            <a:pPr algn="ctr" eaLnBrk="1" hangingPunct="1"/>
            <a:r>
              <a:rPr lang="en-US" sz="1600" dirty="0"/>
              <a:t>(brainstorming)</a:t>
            </a:r>
          </a:p>
        </p:txBody>
      </p:sp>
      <p:sp>
        <p:nvSpPr>
          <p:cNvPr id="12" name="Text Box 130"/>
          <p:cNvSpPr txBox="1">
            <a:spLocks noChangeArrowheads="1"/>
          </p:cNvSpPr>
          <p:nvPr/>
        </p:nvSpPr>
        <p:spPr bwMode="auto">
          <a:xfrm>
            <a:off x="3681682" y="5372568"/>
            <a:ext cx="1788687" cy="5847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1600" dirty="0"/>
              <a:t>Convergent </a:t>
            </a:r>
          </a:p>
          <a:p>
            <a:pPr algn="ctr" eaLnBrk="1" hangingPunct="1"/>
            <a:r>
              <a:rPr lang="en-US" sz="1600" dirty="0"/>
              <a:t>Thinking Activity</a:t>
            </a:r>
          </a:p>
        </p:txBody>
      </p:sp>
      <p:sp>
        <p:nvSpPr>
          <p:cNvPr id="13" name="Text Box 131"/>
          <p:cNvSpPr txBox="1">
            <a:spLocks noChangeArrowheads="1"/>
          </p:cNvSpPr>
          <p:nvPr/>
        </p:nvSpPr>
        <p:spPr bwMode="auto">
          <a:xfrm>
            <a:off x="5476406" y="5320940"/>
            <a:ext cx="2168395" cy="5847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1600" i="1" dirty="0">
                <a:solidFill>
                  <a:srgbClr val="0000FF"/>
                </a:solidFill>
              </a:rPr>
              <a:t>New mental models </a:t>
            </a:r>
          </a:p>
          <a:p>
            <a:pPr algn="ctr" eaLnBrk="1" hangingPunct="1"/>
            <a:r>
              <a:rPr lang="en-US" sz="1600" i="1" dirty="0">
                <a:solidFill>
                  <a:srgbClr val="0000FF"/>
                </a:solidFill>
              </a:rPr>
              <a:t>&amp; connections</a:t>
            </a:r>
          </a:p>
        </p:txBody>
      </p:sp>
      <p:sp>
        <p:nvSpPr>
          <p:cNvPr id="14" name="Text Box 132"/>
          <p:cNvSpPr txBox="1">
            <a:spLocks noChangeArrowheads="1"/>
          </p:cNvSpPr>
          <p:nvPr/>
        </p:nvSpPr>
        <p:spPr bwMode="auto">
          <a:xfrm>
            <a:off x="1960449" y="5201694"/>
            <a:ext cx="1351424" cy="5847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1600" i="1" dirty="0">
                <a:solidFill>
                  <a:srgbClr val="0000FF"/>
                </a:solidFill>
              </a:rPr>
              <a:t>Synthesized</a:t>
            </a:r>
          </a:p>
          <a:p>
            <a:pPr algn="ctr" eaLnBrk="1" hangingPunct="1"/>
            <a:r>
              <a:rPr lang="en-US" sz="1600" i="1" dirty="0">
                <a:solidFill>
                  <a:srgbClr val="0000FF"/>
                </a:solidFill>
              </a:rPr>
              <a:t>interests</a:t>
            </a:r>
          </a:p>
        </p:txBody>
      </p:sp>
      <p:sp>
        <p:nvSpPr>
          <p:cNvPr id="15" name="Text Box 134"/>
          <p:cNvSpPr txBox="1">
            <a:spLocks noChangeArrowheads="1"/>
          </p:cNvSpPr>
          <p:nvPr/>
        </p:nvSpPr>
        <p:spPr bwMode="auto">
          <a:xfrm>
            <a:off x="6599655" y="4358828"/>
            <a:ext cx="1097075"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1600" dirty="0"/>
              <a:t>Dialogue</a:t>
            </a:r>
          </a:p>
          <a:p>
            <a:pPr algn="ctr" eaLnBrk="1" hangingPunct="1"/>
            <a:r>
              <a:rPr lang="en-US" sz="1600" dirty="0"/>
              <a:t>Reflection</a:t>
            </a:r>
          </a:p>
          <a:p>
            <a:pPr algn="ctr" eaLnBrk="1" hangingPunct="1"/>
            <a:r>
              <a:rPr lang="en-US" sz="1600" dirty="0"/>
              <a:t>Learning</a:t>
            </a:r>
          </a:p>
        </p:txBody>
      </p:sp>
      <p:grpSp>
        <p:nvGrpSpPr>
          <p:cNvPr id="18" name="Group 143"/>
          <p:cNvGrpSpPr>
            <a:grpSpLocks/>
          </p:cNvGrpSpPr>
          <p:nvPr/>
        </p:nvGrpSpPr>
        <p:grpSpPr bwMode="auto">
          <a:xfrm flipV="1">
            <a:off x="4007440" y="2416597"/>
            <a:ext cx="847324" cy="508269"/>
            <a:chOff x="5407" y="1327"/>
            <a:chExt cx="218" cy="193"/>
          </a:xfrm>
        </p:grpSpPr>
        <p:sp>
          <p:nvSpPr>
            <p:cNvPr id="31" name="AutoShape 144"/>
            <p:cNvSpPr>
              <a:spLocks noChangeArrowheads="1"/>
            </p:cNvSpPr>
            <p:nvPr/>
          </p:nvSpPr>
          <p:spPr bwMode="auto">
            <a:xfrm>
              <a:off x="5432" y="1448"/>
              <a:ext cx="193" cy="72"/>
            </a:xfrm>
            <a:prstGeom prst="curvedUpArrow">
              <a:avLst>
                <a:gd name="adj1" fmla="val 53611"/>
                <a:gd name="adj2" fmla="val 107222"/>
                <a:gd name="adj3" fmla="val 33333"/>
              </a:avLst>
            </a:prstGeom>
            <a:solidFill>
              <a:schemeClr val="bg2"/>
            </a:solidFill>
            <a:ln w="9525">
              <a:solidFill>
                <a:schemeClr val="tx1"/>
              </a:solidFill>
              <a:miter lim="800000"/>
              <a:headEnd/>
              <a:tailEnd/>
            </a:ln>
          </p:spPr>
          <p:txBody>
            <a:bodyPr wrap="none" anchor="ctr"/>
            <a:lstStyle/>
            <a:p>
              <a:endParaRPr lang="en-US" sz="1600"/>
            </a:p>
          </p:txBody>
        </p:sp>
        <p:sp>
          <p:nvSpPr>
            <p:cNvPr id="32" name="AutoShape 145"/>
            <p:cNvSpPr>
              <a:spLocks noChangeArrowheads="1"/>
            </p:cNvSpPr>
            <p:nvPr/>
          </p:nvSpPr>
          <p:spPr bwMode="auto">
            <a:xfrm flipH="1">
              <a:off x="5407" y="1327"/>
              <a:ext cx="193" cy="72"/>
            </a:xfrm>
            <a:prstGeom prst="curvedDownArrow">
              <a:avLst>
                <a:gd name="adj1" fmla="val 53611"/>
                <a:gd name="adj2" fmla="val 107222"/>
                <a:gd name="adj3" fmla="val 33333"/>
              </a:avLst>
            </a:prstGeom>
            <a:solidFill>
              <a:schemeClr val="bg2"/>
            </a:solidFill>
            <a:ln w="9525">
              <a:solidFill>
                <a:schemeClr val="tx1"/>
              </a:solidFill>
              <a:miter lim="800000"/>
              <a:headEnd/>
              <a:tailEnd/>
            </a:ln>
          </p:spPr>
          <p:txBody>
            <a:bodyPr wrap="none" anchor="ctr"/>
            <a:lstStyle/>
            <a:p>
              <a:endParaRPr lang="en-US" sz="1600"/>
            </a:p>
          </p:txBody>
        </p:sp>
      </p:grpSp>
      <p:sp>
        <p:nvSpPr>
          <p:cNvPr id="19" name="Oval 147"/>
          <p:cNvSpPr>
            <a:spLocks noChangeArrowheads="1"/>
          </p:cNvSpPr>
          <p:nvPr/>
        </p:nvSpPr>
        <p:spPr bwMode="auto">
          <a:xfrm>
            <a:off x="3607649" y="1096465"/>
            <a:ext cx="1663700" cy="862481"/>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r>
              <a:rPr lang="en-US" sz="1600" dirty="0"/>
              <a:t>Group </a:t>
            </a:r>
          </a:p>
          <a:p>
            <a:pPr algn="ctr"/>
            <a:r>
              <a:rPr lang="en-US" sz="1600" dirty="0"/>
              <a:t>information </a:t>
            </a:r>
          </a:p>
          <a:p>
            <a:pPr algn="ctr"/>
            <a:r>
              <a:rPr lang="en-US" sz="1600" dirty="0"/>
              <a:t>sharing</a:t>
            </a:r>
          </a:p>
        </p:txBody>
      </p:sp>
      <p:sp>
        <p:nvSpPr>
          <p:cNvPr id="20" name="Rectangle 151"/>
          <p:cNvSpPr>
            <a:spLocks noChangeArrowheads="1"/>
          </p:cNvSpPr>
          <p:nvPr/>
        </p:nvSpPr>
        <p:spPr bwMode="auto">
          <a:xfrm>
            <a:off x="1427054" y="746317"/>
            <a:ext cx="828171"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sz="1600" u="sng"/>
              <a:t>INPUTS</a:t>
            </a:r>
          </a:p>
        </p:txBody>
      </p:sp>
      <p:sp>
        <p:nvSpPr>
          <p:cNvPr id="21" name="Rectangle 152"/>
          <p:cNvSpPr>
            <a:spLocks noChangeArrowheads="1"/>
          </p:cNvSpPr>
          <p:nvPr/>
        </p:nvSpPr>
        <p:spPr bwMode="auto">
          <a:xfrm>
            <a:off x="3830382" y="746317"/>
            <a:ext cx="1173418"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sz="1600" u="sng"/>
              <a:t>ACTIVITIES</a:t>
            </a:r>
          </a:p>
        </p:txBody>
      </p:sp>
      <p:sp>
        <p:nvSpPr>
          <p:cNvPr id="22" name="Rectangle 153"/>
          <p:cNvSpPr>
            <a:spLocks noChangeArrowheads="1"/>
          </p:cNvSpPr>
          <p:nvPr/>
        </p:nvSpPr>
        <p:spPr bwMode="auto">
          <a:xfrm>
            <a:off x="6171721" y="1229601"/>
            <a:ext cx="2727314" cy="5847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r>
              <a:rPr lang="en-US" sz="1600" dirty="0"/>
              <a:t>Emergent problem model</a:t>
            </a:r>
          </a:p>
          <a:p>
            <a:pPr algn="ctr"/>
            <a:r>
              <a:rPr lang="en-US" sz="1600" dirty="0"/>
              <a:t>&amp; shared research vision</a:t>
            </a:r>
          </a:p>
        </p:txBody>
      </p:sp>
      <p:sp>
        <p:nvSpPr>
          <p:cNvPr id="23" name="Line 154"/>
          <p:cNvSpPr>
            <a:spLocks noChangeShapeType="1"/>
          </p:cNvSpPr>
          <p:nvPr/>
        </p:nvSpPr>
        <p:spPr bwMode="auto">
          <a:xfrm flipV="1">
            <a:off x="5293952" y="1521989"/>
            <a:ext cx="796699"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sz="1600"/>
          </a:p>
        </p:txBody>
      </p:sp>
      <p:sp>
        <p:nvSpPr>
          <p:cNvPr id="24" name="Line 156"/>
          <p:cNvSpPr>
            <a:spLocks noChangeShapeType="1"/>
          </p:cNvSpPr>
          <p:nvPr/>
        </p:nvSpPr>
        <p:spPr bwMode="auto">
          <a:xfrm>
            <a:off x="2664791" y="1521989"/>
            <a:ext cx="942858"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sz="1600"/>
          </a:p>
        </p:txBody>
      </p:sp>
      <p:sp>
        <p:nvSpPr>
          <p:cNvPr id="25" name="Text Box 163"/>
          <p:cNvSpPr txBox="1">
            <a:spLocks noChangeArrowheads="1"/>
          </p:cNvSpPr>
          <p:nvPr/>
        </p:nvSpPr>
        <p:spPr bwMode="auto">
          <a:xfrm>
            <a:off x="6464357" y="746317"/>
            <a:ext cx="1370187"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600" u="sng" dirty="0"/>
              <a:t>OUTCOMES</a:t>
            </a:r>
            <a:endParaRPr lang="en-US" sz="1600" dirty="0"/>
          </a:p>
        </p:txBody>
      </p:sp>
      <p:sp>
        <p:nvSpPr>
          <p:cNvPr id="26" name="Text Box 164"/>
          <p:cNvSpPr txBox="1">
            <a:spLocks noChangeArrowheads="1"/>
          </p:cNvSpPr>
          <p:nvPr/>
        </p:nvSpPr>
        <p:spPr bwMode="auto">
          <a:xfrm>
            <a:off x="666933" y="3983037"/>
            <a:ext cx="1097075"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1600" dirty="0"/>
              <a:t>Dialogue</a:t>
            </a:r>
          </a:p>
          <a:p>
            <a:pPr algn="ctr" eaLnBrk="1" hangingPunct="1"/>
            <a:r>
              <a:rPr lang="en-US" sz="1600" dirty="0"/>
              <a:t>Reflection</a:t>
            </a:r>
          </a:p>
          <a:p>
            <a:pPr algn="ctr" eaLnBrk="1" hangingPunct="1"/>
            <a:r>
              <a:rPr lang="en-US" sz="1600" dirty="0"/>
              <a:t>Learning</a:t>
            </a:r>
          </a:p>
        </p:txBody>
      </p:sp>
      <p:sp>
        <p:nvSpPr>
          <p:cNvPr id="27" name="Text Box 169"/>
          <p:cNvSpPr txBox="1">
            <a:spLocks noChangeArrowheads="1"/>
          </p:cNvSpPr>
          <p:nvPr/>
        </p:nvSpPr>
        <p:spPr bwMode="auto">
          <a:xfrm>
            <a:off x="4582063" y="2452845"/>
            <a:ext cx="1423778"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1600" i="1" dirty="0"/>
              <a:t>Iterations</a:t>
            </a:r>
          </a:p>
        </p:txBody>
      </p:sp>
      <p:sp>
        <p:nvSpPr>
          <p:cNvPr id="28" name="Freeform 27"/>
          <p:cNvSpPr/>
          <p:nvPr/>
        </p:nvSpPr>
        <p:spPr bwMode="auto">
          <a:xfrm>
            <a:off x="3208411" y="2939601"/>
            <a:ext cx="2780821" cy="2086871"/>
          </a:xfrm>
          <a:custGeom>
            <a:avLst/>
            <a:gdLst>
              <a:gd name="connsiteX0" fmla="*/ 215590 w 1780477"/>
              <a:gd name="connsiteY0" fmla="*/ 159834 h 1254512"/>
              <a:gd name="connsiteX1" fmla="*/ 1330712 w 1780477"/>
              <a:gd name="connsiteY1" fmla="*/ 148683 h 1254512"/>
              <a:gd name="connsiteX2" fmla="*/ 1598341 w 1780477"/>
              <a:gd name="connsiteY2" fmla="*/ 1051932 h 1254512"/>
              <a:gd name="connsiteX3" fmla="*/ 237893 w 1780477"/>
              <a:gd name="connsiteY3" fmla="*/ 1152293 h 1254512"/>
              <a:gd name="connsiteX4" fmla="*/ 170985 w 1780477"/>
              <a:gd name="connsiteY4" fmla="*/ 438615 h 1254512"/>
              <a:gd name="connsiteX5" fmla="*/ 1129990 w 1780477"/>
              <a:gd name="connsiteY5" fmla="*/ 315951 h 1254512"/>
              <a:gd name="connsiteX6" fmla="*/ 1386468 w 1780477"/>
              <a:gd name="connsiteY6" fmla="*/ 906966 h 1254512"/>
              <a:gd name="connsiteX7" fmla="*/ 472068 w 1780477"/>
              <a:gd name="connsiteY7" fmla="*/ 1029629 h 1254512"/>
              <a:gd name="connsiteX8" fmla="*/ 382859 w 1780477"/>
              <a:gd name="connsiteY8" fmla="*/ 594732 h 1254512"/>
              <a:gd name="connsiteX9" fmla="*/ 750849 w 1780477"/>
              <a:gd name="connsiteY9" fmla="*/ 483220 h 1254512"/>
              <a:gd name="connsiteX10" fmla="*/ 762000 w 1780477"/>
              <a:gd name="connsiteY10" fmla="*/ 483220 h 1254512"/>
              <a:gd name="connsiteX0" fmla="*/ 215590 w 1780477"/>
              <a:gd name="connsiteY0" fmla="*/ 173773 h 1268451"/>
              <a:gd name="connsiteX1" fmla="*/ 235651 w 1780477"/>
              <a:gd name="connsiteY1" fmla="*/ 90139 h 1268451"/>
              <a:gd name="connsiteX2" fmla="*/ 1330712 w 1780477"/>
              <a:gd name="connsiteY2" fmla="*/ 162622 h 1268451"/>
              <a:gd name="connsiteX3" fmla="*/ 1598341 w 1780477"/>
              <a:gd name="connsiteY3" fmla="*/ 1065871 h 1268451"/>
              <a:gd name="connsiteX4" fmla="*/ 237893 w 1780477"/>
              <a:gd name="connsiteY4" fmla="*/ 1166232 h 1268451"/>
              <a:gd name="connsiteX5" fmla="*/ 170985 w 1780477"/>
              <a:gd name="connsiteY5" fmla="*/ 452554 h 1268451"/>
              <a:gd name="connsiteX6" fmla="*/ 1129990 w 1780477"/>
              <a:gd name="connsiteY6" fmla="*/ 329890 h 1268451"/>
              <a:gd name="connsiteX7" fmla="*/ 1386468 w 1780477"/>
              <a:gd name="connsiteY7" fmla="*/ 920905 h 1268451"/>
              <a:gd name="connsiteX8" fmla="*/ 472068 w 1780477"/>
              <a:gd name="connsiteY8" fmla="*/ 1043568 h 1268451"/>
              <a:gd name="connsiteX9" fmla="*/ 382859 w 1780477"/>
              <a:gd name="connsiteY9" fmla="*/ 608671 h 1268451"/>
              <a:gd name="connsiteX10" fmla="*/ 750849 w 1780477"/>
              <a:gd name="connsiteY10" fmla="*/ 497159 h 1268451"/>
              <a:gd name="connsiteX11" fmla="*/ 762000 w 1780477"/>
              <a:gd name="connsiteY11" fmla="*/ 497159 h 1268451"/>
              <a:gd name="connsiteX0" fmla="*/ 215590 w 1780477"/>
              <a:gd name="connsiteY0" fmla="*/ 173773 h 1268451"/>
              <a:gd name="connsiteX1" fmla="*/ 235651 w 1780477"/>
              <a:gd name="connsiteY1" fmla="*/ 90139 h 1268451"/>
              <a:gd name="connsiteX2" fmla="*/ 1330712 w 1780477"/>
              <a:gd name="connsiteY2" fmla="*/ 162622 h 1268451"/>
              <a:gd name="connsiteX3" fmla="*/ 1598341 w 1780477"/>
              <a:gd name="connsiteY3" fmla="*/ 1065871 h 1268451"/>
              <a:gd name="connsiteX4" fmla="*/ 237893 w 1780477"/>
              <a:gd name="connsiteY4" fmla="*/ 1166232 h 1268451"/>
              <a:gd name="connsiteX5" fmla="*/ 170985 w 1780477"/>
              <a:gd name="connsiteY5" fmla="*/ 452554 h 1268451"/>
              <a:gd name="connsiteX6" fmla="*/ 1129990 w 1780477"/>
              <a:gd name="connsiteY6" fmla="*/ 329890 h 1268451"/>
              <a:gd name="connsiteX7" fmla="*/ 1386468 w 1780477"/>
              <a:gd name="connsiteY7" fmla="*/ 920905 h 1268451"/>
              <a:gd name="connsiteX8" fmla="*/ 472068 w 1780477"/>
              <a:gd name="connsiteY8" fmla="*/ 1043568 h 1268451"/>
              <a:gd name="connsiteX9" fmla="*/ 382859 w 1780477"/>
              <a:gd name="connsiteY9" fmla="*/ 608671 h 1268451"/>
              <a:gd name="connsiteX10" fmla="*/ 750849 w 1780477"/>
              <a:gd name="connsiteY10" fmla="*/ 497159 h 1268451"/>
              <a:gd name="connsiteX11" fmla="*/ 762000 w 1780477"/>
              <a:gd name="connsiteY11" fmla="*/ 497159 h 1268451"/>
              <a:gd name="connsiteX0" fmla="*/ 235651 w 1780477"/>
              <a:gd name="connsiteY0" fmla="*/ 90139 h 1268451"/>
              <a:gd name="connsiteX1" fmla="*/ 1330712 w 1780477"/>
              <a:gd name="connsiteY1" fmla="*/ 162622 h 1268451"/>
              <a:gd name="connsiteX2" fmla="*/ 1598341 w 1780477"/>
              <a:gd name="connsiteY2" fmla="*/ 1065871 h 1268451"/>
              <a:gd name="connsiteX3" fmla="*/ 237893 w 1780477"/>
              <a:gd name="connsiteY3" fmla="*/ 1166232 h 1268451"/>
              <a:gd name="connsiteX4" fmla="*/ 170985 w 1780477"/>
              <a:gd name="connsiteY4" fmla="*/ 452554 h 1268451"/>
              <a:gd name="connsiteX5" fmla="*/ 1129990 w 1780477"/>
              <a:gd name="connsiteY5" fmla="*/ 329890 h 1268451"/>
              <a:gd name="connsiteX6" fmla="*/ 1386468 w 1780477"/>
              <a:gd name="connsiteY6" fmla="*/ 920905 h 1268451"/>
              <a:gd name="connsiteX7" fmla="*/ 472068 w 1780477"/>
              <a:gd name="connsiteY7" fmla="*/ 1043568 h 1268451"/>
              <a:gd name="connsiteX8" fmla="*/ 382859 w 1780477"/>
              <a:gd name="connsiteY8" fmla="*/ 608671 h 1268451"/>
              <a:gd name="connsiteX9" fmla="*/ 750849 w 1780477"/>
              <a:gd name="connsiteY9" fmla="*/ 497159 h 1268451"/>
              <a:gd name="connsiteX10" fmla="*/ 762000 w 1780477"/>
              <a:gd name="connsiteY10" fmla="*/ 497159 h 1268451"/>
              <a:gd name="connsiteX0" fmla="*/ 233601 w 1778427"/>
              <a:gd name="connsiteY0" fmla="*/ 90139 h 1278054"/>
              <a:gd name="connsiteX1" fmla="*/ 1328662 w 1778427"/>
              <a:gd name="connsiteY1" fmla="*/ 162622 h 1278054"/>
              <a:gd name="connsiteX2" fmla="*/ 1596291 w 1778427"/>
              <a:gd name="connsiteY2" fmla="*/ 1065871 h 1278054"/>
              <a:gd name="connsiteX3" fmla="*/ 235843 w 1778427"/>
              <a:gd name="connsiteY3" fmla="*/ 1166232 h 1278054"/>
              <a:gd name="connsiteX4" fmla="*/ 181234 w 1778427"/>
              <a:gd name="connsiteY4" fmla="*/ 394940 h 1278054"/>
              <a:gd name="connsiteX5" fmla="*/ 1127940 w 1778427"/>
              <a:gd name="connsiteY5" fmla="*/ 329890 h 1278054"/>
              <a:gd name="connsiteX6" fmla="*/ 1384418 w 1778427"/>
              <a:gd name="connsiteY6" fmla="*/ 920905 h 1278054"/>
              <a:gd name="connsiteX7" fmla="*/ 470018 w 1778427"/>
              <a:gd name="connsiteY7" fmla="*/ 1043568 h 1278054"/>
              <a:gd name="connsiteX8" fmla="*/ 380809 w 1778427"/>
              <a:gd name="connsiteY8" fmla="*/ 608671 h 1278054"/>
              <a:gd name="connsiteX9" fmla="*/ 748799 w 1778427"/>
              <a:gd name="connsiteY9" fmla="*/ 497159 h 1278054"/>
              <a:gd name="connsiteX10" fmla="*/ 759950 w 1778427"/>
              <a:gd name="connsiteY10" fmla="*/ 497159 h 1278054"/>
              <a:gd name="connsiteX0" fmla="*/ 209659 w 1750495"/>
              <a:gd name="connsiteY0" fmla="*/ 90139 h 1383061"/>
              <a:gd name="connsiteX1" fmla="*/ 1304720 w 1750495"/>
              <a:gd name="connsiteY1" fmla="*/ 162622 h 1383061"/>
              <a:gd name="connsiteX2" fmla="*/ 1572349 w 1750495"/>
              <a:gd name="connsiteY2" fmla="*/ 1065871 h 1383061"/>
              <a:gd name="connsiteX3" fmla="*/ 235843 w 1750495"/>
              <a:gd name="connsiteY3" fmla="*/ 1271239 h 1383061"/>
              <a:gd name="connsiteX4" fmla="*/ 157292 w 1750495"/>
              <a:gd name="connsiteY4" fmla="*/ 394940 h 1383061"/>
              <a:gd name="connsiteX5" fmla="*/ 1103998 w 1750495"/>
              <a:gd name="connsiteY5" fmla="*/ 329890 h 1383061"/>
              <a:gd name="connsiteX6" fmla="*/ 1360476 w 1750495"/>
              <a:gd name="connsiteY6" fmla="*/ 920905 h 1383061"/>
              <a:gd name="connsiteX7" fmla="*/ 446076 w 1750495"/>
              <a:gd name="connsiteY7" fmla="*/ 1043568 h 1383061"/>
              <a:gd name="connsiteX8" fmla="*/ 356867 w 1750495"/>
              <a:gd name="connsiteY8" fmla="*/ 608671 h 1383061"/>
              <a:gd name="connsiteX9" fmla="*/ 724857 w 1750495"/>
              <a:gd name="connsiteY9" fmla="*/ 497159 h 1383061"/>
              <a:gd name="connsiteX10" fmla="*/ 736008 w 1750495"/>
              <a:gd name="connsiteY10" fmla="*/ 497159 h 1383061"/>
              <a:gd name="connsiteX0" fmla="*/ 197060 w 1527280"/>
              <a:gd name="connsiteY0" fmla="*/ 124367 h 1490236"/>
              <a:gd name="connsiteX1" fmla="*/ 1292121 w 1527280"/>
              <a:gd name="connsiteY1" fmla="*/ 196850 h 1490236"/>
              <a:gd name="connsiteX2" fmla="*/ 1349134 w 1527280"/>
              <a:gd name="connsiteY2" fmla="*/ 1305467 h 1490236"/>
              <a:gd name="connsiteX3" fmla="*/ 223244 w 1527280"/>
              <a:gd name="connsiteY3" fmla="*/ 1305467 h 1490236"/>
              <a:gd name="connsiteX4" fmla="*/ 144693 w 1527280"/>
              <a:gd name="connsiteY4" fmla="*/ 429168 h 1490236"/>
              <a:gd name="connsiteX5" fmla="*/ 1091399 w 1527280"/>
              <a:gd name="connsiteY5" fmla="*/ 364118 h 1490236"/>
              <a:gd name="connsiteX6" fmla="*/ 1347877 w 1527280"/>
              <a:gd name="connsiteY6" fmla="*/ 955133 h 1490236"/>
              <a:gd name="connsiteX7" fmla="*/ 433477 w 1527280"/>
              <a:gd name="connsiteY7" fmla="*/ 1077796 h 1490236"/>
              <a:gd name="connsiteX8" fmla="*/ 344268 w 1527280"/>
              <a:gd name="connsiteY8" fmla="*/ 642899 h 1490236"/>
              <a:gd name="connsiteX9" fmla="*/ 712258 w 1527280"/>
              <a:gd name="connsiteY9" fmla="*/ 531387 h 1490236"/>
              <a:gd name="connsiteX10" fmla="*/ 723409 w 1527280"/>
              <a:gd name="connsiteY10" fmla="*/ 531387 h 1490236"/>
              <a:gd name="connsiteX0" fmla="*/ 197060 w 1527280"/>
              <a:gd name="connsiteY0" fmla="*/ 124367 h 1490236"/>
              <a:gd name="connsiteX1" fmla="*/ 1292121 w 1527280"/>
              <a:gd name="connsiteY1" fmla="*/ 196850 h 1490236"/>
              <a:gd name="connsiteX2" fmla="*/ 1349134 w 1527280"/>
              <a:gd name="connsiteY2" fmla="*/ 1305467 h 1490236"/>
              <a:gd name="connsiteX3" fmla="*/ 223244 w 1527280"/>
              <a:gd name="connsiteY3" fmla="*/ 1305467 h 1490236"/>
              <a:gd name="connsiteX4" fmla="*/ 144693 w 1527280"/>
              <a:gd name="connsiteY4" fmla="*/ 429168 h 1490236"/>
              <a:gd name="connsiteX5" fmla="*/ 1091399 w 1527280"/>
              <a:gd name="connsiteY5" fmla="*/ 364118 h 1490236"/>
              <a:gd name="connsiteX6" fmla="*/ 1192033 w 1527280"/>
              <a:gd name="connsiteY6" fmla="*/ 1076866 h 1490236"/>
              <a:gd name="connsiteX7" fmla="*/ 433477 w 1527280"/>
              <a:gd name="connsiteY7" fmla="*/ 1077796 h 1490236"/>
              <a:gd name="connsiteX8" fmla="*/ 344268 w 1527280"/>
              <a:gd name="connsiteY8" fmla="*/ 642899 h 1490236"/>
              <a:gd name="connsiteX9" fmla="*/ 712258 w 1527280"/>
              <a:gd name="connsiteY9" fmla="*/ 531387 h 1490236"/>
              <a:gd name="connsiteX10" fmla="*/ 723409 w 1527280"/>
              <a:gd name="connsiteY10" fmla="*/ 531387 h 1490236"/>
              <a:gd name="connsiteX0" fmla="*/ 197060 w 1527280"/>
              <a:gd name="connsiteY0" fmla="*/ 124367 h 1490236"/>
              <a:gd name="connsiteX1" fmla="*/ 1292121 w 1527280"/>
              <a:gd name="connsiteY1" fmla="*/ 196850 h 1490236"/>
              <a:gd name="connsiteX2" fmla="*/ 1349134 w 1527280"/>
              <a:gd name="connsiteY2" fmla="*/ 1305467 h 1490236"/>
              <a:gd name="connsiteX3" fmla="*/ 223244 w 1527280"/>
              <a:gd name="connsiteY3" fmla="*/ 1305467 h 1490236"/>
              <a:gd name="connsiteX4" fmla="*/ 144693 w 1527280"/>
              <a:gd name="connsiteY4" fmla="*/ 429168 h 1490236"/>
              <a:gd name="connsiteX5" fmla="*/ 1091399 w 1527280"/>
              <a:gd name="connsiteY5" fmla="*/ 364118 h 1490236"/>
              <a:gd name="connsiteX6" fmla="*/ 1139666 w 1527280"/>
              <a:gd name="connsiteY6" fmla="*/ 1076866 h 1490236"/>
              <a:gd name="connsiteX7" fmla="*/ 433477 w 1527280"/>
              <a:gd name="connsiteY7" fmla="*/ 1077796 h 1490236"/>
              <a:gd name="connsiteX8" fmla="*/ 344268 w 1527280"/>
              <a:gd name="connsiteY8" fmla="*/ 642899 h 1490236"/>
              <a:gd name="connsiteX9" fmla="*/ 712258 w 1527280"/>
              <a:gd name="connsiteY9" fmla="*/ 531387 h 1490236"/>
              <a:gd name="connsiteX10" fmla="*/ 723409 w 1527280"/>
              <a:gd name="connsiteY10" fmla="*/ 531387 h 1490236"/>
              <a:gd name="connsiteX0" fmla="*/ 197060 w 1527280"/>
              <a:gd name="connsiteY0" fmla="*/ 124367 h 1490236"/>
              <a:gd name="connsiteX1" fmla="*/ 1292121 w 1527280"/>
              <a:gd name="connsiteY1" fmla="*/ 196850 h 1490236"/>
              <a:gd name="connsiteX2" fmla="*/ 1349134 w 1527280"/>
              <a:gd name="connsiteY2" fmla="*/ 1305467 h 1490236"/>
              <a:gd name="connsiteX3" fmla="*/ 223244 w 1527280"/>
              <a:gd name="connsiteY3" fmla="*/ 1305467 h 1490236"/>
              <a:gd name="connsiteX4" fmla="*/ 144693 w 1527280"/>
              <a:gd name="connsiteY4" fmla="*/ 429168 h 1490236"/>
              <a:gd name="connsiteX5" fmla="*/ 1091399 w 1527280"/>
              <a:gd name="connsiteY5" fmla="*/ 364118 h 1490236"/>
              <a:gd name="connsiteX6" fmla="*/ 1139666 w 1527280"/>
              <a:gd name="connsiteY6" fmla="*/ 1076866 h 1490236"/>
              <a:gd name="connsiteX7" fmla="*/ 433477 w 1527280"/>
              <a:gd name="connsiteY7" fmla="*/ 1077796 h 1490236"/>
              <a:gd name="connsiteX8" fmla="*/ 380345 w 1527280"/>
              <a:gd name="connsiteY8" fmla="*/ 657766 h 1490236"/>
              <a:gd name="connsiteX9" fmla="*/ 712258 w 1527280"/>
              <a:gd name="connsiteY9" fmla="*/ 531387 h 1490236"/>
              <a:gd name="connsiteX10" fmla="*/ 723409 w 1527280"/>
              <a:gd name="connsiteY10" fmla="*/ 531387 h 1490236"/>
              <a:gd name="connsiteX0" fmla="*/ 197060 w 1527280"/>
              <a:gd name="connsiteY0" fmla="*/ 124367 h 1490236"/>
              <a:gd name="connsiteX1" fmla="*/ 1292121 w 1527280"/>
              <a:gd name="connsiteY1" fmla="*/ 196850 h 1490236"/>
              <a:gd name="connsiteX2" fmla="*/ 1349134 w 1527280"/>
              <a:gd name="connsiteY2" fmla="*/ 1305467 h 1490236"/>
              <a:gd name="connsiteX3" fmla="*/ 223244 w 1527280"/>
              <a:gd name="connsiteY3" fmla="*/ 1305467 h 1490236"/>
              <a:gd name="connsiteX4" fmla="*/ 144693 w 1527280"/>
              <a:gd name="connsiteY4" fmla="*/ 429168 h 1490236"/>
              <a:gd name="connsiteX5" fmla="*/ 1091399 w 1527280"/>
              <a:gd name="connsiteY5" fmla="*/ 364118 h 1490236"/>
              <a:gd name="connsiteX6" fmla="*/ 1139666 w 1527280"/>
              <a:gd name="connsiteY6" fmla="*/ 1076866 h 1490236"/>
              <a:gd name="connsiteX7" fmla="*/ 406529 w 1527280"/>
              <a:gd name="connsiteY7" fmla="*/ 1114966 h 1490236"/>
              <a:gd name="connsiteX8" fmla="*/ 380345 w 1527280"/>
              <a:gd name="connsiteY8" fmla="*/ 657766 h 1490236"/>
              <a:gd name="connsiteX9" fmla="*/ 712258 w 1527280"/>
              <a:gd name="connsiteY9" fmla="*/ 531387 h 1490236"/>
              <a:gd name="connsiteX10" fmla="*/ 723409 w 1527280"/>
              <a:gd name="connsiteY10" fmla="*/ 531387 h 1490236"/>
              <a:gd name="connsiteX0" fmla="*/ 197060 w 1527280"/>
              <a:gd name="connsiteY0" fmla="*/ 124367 h 1490236"/>
              <a:gd name="connsiteX1" fmla="*/ 1292121 w 1527280"/>
              <a:gd name="connsiteY1" fmla="*/ 196850 h 1490236"/>
              <a:gd name="connsiteX2" fmla="*/ 1349134 w 1527280"/>
              <a:gd name="connsiteY2" fmla="*/ 1305467 h 1490236"/>
              <a:gd name="connsiteX3" fmla="*/ 223244 w 1527280"/>
              <a:gd name="connsiteY3" fmla="*/ 1305467 h 1490236"/>
              <a:gd name="connsiteX4" fmla="*/ 144693 w 1527280"/>
              <a:gd name="connsiteY4" fmla="*/ 429168 h 1490236"/>
              <a:gd name="connsiteX5" fmla="*/ 1091399 w 1527280"/>
              <a:gd name="connsiteY5" fmla="*/ 364118 h 1490236"/>
              <a:gd name="connsiteX6" fmla="*/ 1139666 w 1527280"/>
              <a:gd name="connsiteY6" fmla="*/ 1076866 h 1490236"/>
              <a:gd name="connsiteX7" fmla="*/ 458895 w 1527280"/>
              <a:gd name="connsiteY7" fmla="*/ 1114966 h 1490236"/>
              <a:gd name="connsiteX8" fmla="*/ 380345 w 1527280"/>
              <a:gd name="connsiteY8" fmla="*/ 657766 h 1490236"/>
              <a:gd name="connsiteX9" fmla="*/ 712258 w 1527280"/>
              <a:gd name="connsiteY9" fmla="*/ 531387 h 1490236"/>
              <a:gd name="connsiteX10" fmla="*/ 723409 w 1527280"/>
              <a:gd name="connsiteY10" fmla="*/ 531387 h 1490236"/>
              <a:gd name="connsiteX0" fmla="*/ 197060 w 1527280"/>
              <a:gd name="connsiteY0" fmla="*/ 124367 h 1490236"/>
              <a:gd name="connsiteX1" fmla="*/ 1292121 w 1527280"/>
              <a:gd name="connsiteY1" fmla="*/ 196850 h 1490236"/>
              <a:gd name="connsiteX2" fmla="*/ 1349134 w 1527280"/>
              <a:gd name="connsiteY2" fmla="*/ 1305467 h 1490236"/>
              <a:gd name="connsiteX3" fmla="*/ 223244 w 1527280"/>
              <a:gd name="connsiteY3" fmla="*/ 1305467 h 1490236"/>
              <a:gd name="connsiteX4" fmla="*/ 144693 w 1527280"/>
              <a:gd name="connsiteY4" fmla="*/ 429168 h 1490236"/>
              <a:gd name="connsiteX5" fmla="*/ 1091399 w 1527280"/>
              <a:gd name="connsiteY5" fmla="*/ 364118 h 1490236"/>
              <a:gd name="connsiteX6" fmla="*/ 1139666 w 1527280"/>
              <a:gd name="connsiteY6" fmla="*/ 1076866 h 1490236"/>
              <a:gd name="connsiteX7" fmla="*/ 458895 w 1527280"/>
              <a:gd name="connsiteY7" fmla="*/ 1114966 h 1490236"/>
              <a:gd name="connsiteX8" fmla="*/ 380345 w 1527280"/>
              <a:gd name="connsiteY8" fmla="*/ 657766 h 1490236"/>
              <a:gd name="connsiteX9" fmla="*/ 712258 w 1527280"/>
              <a:gd name="connsiteY9" fmla="*/ 531387 h 1490236"/>
              <a:gd name="connsiteX10" fmla="*/ 877831 w 1527280"/>
              <a:gd name="connsiteY10" fmla="*/ 581566 h 1490236"/>
              <a:gd name="connsiteX0" fmla="*/ 197060 w 1527280"/>
              <a:gd name="connsiteY0" fmla="*/ 124367 h 1490236"/>
              <a:gd name="connsiteX1" fmla="*/ 1292121 w 1527280"/>
              <a:gd name="connsiteY1" fmla="*/ 196850 h 1490236"/>
              <a:gd name="connsiteX2" fmla="*/ 1349134 w 1527280"/>
              <a:gd name="connsiteY2" fmla="*/ 1305467 h 1490236"/>
              <a:gd name="connsiteX3" fmla="*/ 223244 w 1527280"/>
              <a:gd name="connsiteY3" fmla="*/ 1305467 h 1490236"/>
              <a:gd name="connsiteX4" fmla="*/ 144693 w 1527280"/>
              <a:gd name="connsiteY4" fmla="*/ 429168 h 1490236"/>
              <a:gd name="connsiteX5" fmla="*/ 1091399 w 1527280"/>
              <a:gd name="connsiteY5" fmla="*/ 364118 h 1490236"/>
              <a:gd name="connsiteX6" fmla="*/ 1139666 w 1527280"/>
              <a:gd name="connsiteY6" fmla="*/ 1076866 h 1490236"/>
              <a:gd name="connsiteX7" fmla="*/ 458895 w 1527280"/>
              <a:gd name="connsiteY7" fmla="*/ 1114966 h 1490236"/>
              <a:gd name="connsiteX8" fmla="*/ 380345 w 1527280"/>
              <a:gd name="connsiteY8" fmla="*/ 657766 h 1490236"/>
              <a:gd name="connsiteX9" fmla="*/ 877831 w 1527280"/>
              <a:gd name="connsiteY9" fmla="*/ 581566 h 1490236"/>
              <a:gd name="connsiteX0" fmla="*/ 161464 w 1491684"/>
              <a:gd name="connsiteY0" fmla="*/ 124367 h 1490236"/>
              <a:gd name="connsiteX1" fmla="*/ 1256525 w 1491684"/>
              <a:gd name="connsiteY1" fmla="*/ 196850 h 1490236"/>
              <a:gd name="connsiteX2" fmla="*/ 1313538 w 1491684"/>
              <a:gd name="connsiteY2" fmla="*/ 1305467 h 1490236"/>
              <a:gd name="connsiteX3" fmla="*/ 187648 w 1491684"/>
              <a:gd name="connsiteY3" fmla="*/ 1305467 h 1490236"/>
              <a:gd name="connsiteX4" fmla="*/ 187648 w 1491684"/>
              <a:gd name="connsiteY4" fmla="*/ 429166 h 1490236"/>
              <a:gd name="connsiteX5" fmla="*/ 1055803 w 1491684"/>
              <a:gd name="connsiteY5" fmla="*/ 364118 h 1490236"/>
              <a:gd name="connsiteX6" fmla="*/ 1104070 w 1491684"/>
              <a:gd name="connsiteY6" fmla="*/ 1076866 h 1490236"/>
              <a:gd name="connsiteX7" fmla="*/ 423299 w 1491684"/>
              <a:gd name="connsiteY7" fmla="*/ 1114966 h 1490236"/>
              <a:gd name="connsiteX8" fmla="*/ 344749 w 1491684"/>
              <a:gd name="connsiteY8" fmla="*/ 657766 h 1490236"/>
              <a:gd name="connsiteX9" fmla="*/ 842235 w 1491684"/>
              <a:gd name="connsiteY9" fmla="*/ 581566 h 1490236"/>
              <a:gd name="connsiteX0" fmla="*/ 165828 w 1496048"/>
              <a:gd name="connsiteY0" fmla="*/ 124367 h 1490236"/>
              <a:gd name="connsiteX1" fmla="*/ 1260889 w 1496048"/>
              <a:gd name="connsiteY1" fmla="*/ 196850 h 1490236"/>
              <a:gd name="connsiteX2" fmla="*/ 1317902 w 1496048"/>
              <a:gd name="connsiteY2" fmla="*/ 1305467 h 1490236"/>
              <a:gd name="connsiteX3" fmla="*/ 192012 w 1496048"/>
              <a:gd name="connsiteY3" fmla="*/ 1305467 h 1490236"/>
              <a:gd name="connsiteX4" fmla="*/ 165829 w 1496048"/>
              <a:gd name="connsiteY4" fmla="*/ 429166 h 1490236"/>
              <a:gd name="connsiteX5" fmla="*/ 1060167 w 1496048"/>
              <a:gd name="connsiteY5" fmla="*/ 364118 h 1490236"/>
              <a:gd name="connsiteX6" fmla="*/ 1108434 w 1496048"/>
              <a:gd name="connsiteY6" fmla="*/ 1076866 h 1490236"/>
              <a:gd name="connsiteX7" fmla="*/ 427663 w 1496048"/>
              <a:gd name="connsiteY7" fmla="*/ 1114966 h 1490236"/>
              <a:gd name="connsiteX8" fmla="*/ 349113 w 1496048"/>
              <a:gd name="connsiteY8" fmla="*/ 657766 h 1490236"/>
              <a:gd name="connsiteX9" fmla="*/ 846599 w 1496048"/>
              <a:gd name="connsiteY9" fmla="*/ 581566 h 1490236"/>
              <a:gd name="connsiteX0" fmla="*/ 165828 w 1496048"/>
              <a:gd name="connsiteY0" fmla="*/ 124367 h 1527716"/>
              <a:gd name="connsiteX1" fmla="*/ 1260889 w 1496048"/>
              <a:gd name="connsiteY1" fmla="*/ 196850 h 1527716"/>
              <a:gd name="connsiteX2" fmla="*/ 1317902 w 1496048"/>
              <a:gd name="connsiteY2" fmla="*/ 1305467 h 1527716"/>
              <a:gd name="connsiteX3" fmla="*/ 192012 w 1496048"/>
              <a:gd name="connsiteY3" fmla="*/ 1381666 h 1527716"/>
              <a:gd name="connsiteX4" fmla="*/ 165829 w 1496048"/>
              <a:gd name="connsiteY4" fmla="*/ 429166 h 1527716"/>
              <a:gd name="connsiteX5" fmla="*/ 1060167 w 1496048"/>
              <a:gd name="connsiteY5" fmla="*/ 364118 h 1527716"/>
              <a:gd name="connsiteX6" fmla="*/ 1108434 w 1496048"/>
              <a:gd name="connsiteY6" fmla="*/ 1076866 h 1527716"/>
              <a:gd name="connsiteX7" fmla="*/ 427663 w 1496048"/>
              <a:gd name="connsiteY7" fmla="*/ 1114966 h 1527716"/>
              <a:gd name="connsiteX8" fmla="*/ 349113 w 1496048"/>
              <a:gd name="connsiteY8" fmla="*/ 657766 h 1527716"/>
              <a:gd name="connsiteX9" fmla="*/ 846599 w 1496048"/>
              <a:gd name="connsiteY9" fmla="*/ 581566 h 1527716"/>
              <a:gd name="connsiteX0" fmla="*/ 165828 w 1496048"/>
              <a:gd name="connsiteY0" fmla="*/ 124367 h 1527716"/>
              <a:gd name="connsiteX1" fmla="*/ 1260889 w 1496048"/>
              <a:gd name="connsiteY1" fmla="*/ 196850 h 1527716"/>
              <a:gd name="connsiteX2" fmla="*/ 1317902 w 1496048"/>
              <a:gd name="connsiteY2" fmla="*/ 1305467 h 1527716"/>
              <a:gd name="connsiteX3" fmla="*/ 192012 w 1496048"/>
              <a:gd name="connsiteY3" fmla="*/ 1381666 h 1527716"/>
              <a:gd name="connsiteX4" fmla="*/ 165829 w 1496048"/>
              <a:gd name="connsiteY4" fmla="*/ 429166 h 1527716"/>
              <a:gd name="connsiteX5" fmla="*/ 1060167 w 1496048"/>
              <a:gd name="connsiteY5" fmla="*/ 364118 h 1527716"/>
              <a:gd name="connsiteX6" fmla="*/ 1108434 w 1496048"/>
              <a:gd name="connsiteY6" fmla="*/ 1076866 h 1527716"/>
              <a:gd name="connsiteX7" fmla="*/ 375297 w 1496048"/>
              <a:gd name="connsiteY7" fmla="*/ 1153066 h 1527716"/>
              <a:gd name="connsiteX8" fmla="*/ 349113 w 1496048"/>
              <a:gd name="connsiteY8" fmla="*/ 657766 h 1527716"/>
              <a:gd name="connsiteX9" fmla="*/ 846599 w 1496048"/>
              <a:gd name="connsiteY9" fmla="*/ 581566 h 1527716"/>
              <a:gd name="connsiteX0" fmla="*/ 165828 w 1496048"/>
              <a:gd name="connsiteY0" fmla="*/ 124367 h 1527716"/>
              <a:gd name="connsiteX1" fmla="*/ 1260889 w 1496048"/>
              <a:gd name="connsiteY1" fmla="*/ 196850 h 1527716"/>
              <a:gd name="connsiteX2" fmla="*/ 1317902 w 1496048"/>
              <a:gd name="connsiteY2" fmla="*/ 1305467 h 1527716"/>
              <a:gd name="connsiteX3" fmla="*/ 192012 w 1496048"/>
              <a:gd name="connsiteY3" fmla="*/ 1381666 h 1527716"/>
              <a:gd name="connsiteX4" fmla="*/ 165829 w 1496048"/>
              <a:gd name="connsiteY4" fmla="*/ 429166 h 1527716"/>
              <a:gd name="connsiteX5" fmla="*/ 1060167 w 1496048"/>
              <a:gd name="connsiteY5" fmla="*/ 364118 h 1527716"/>
              <a:gd name="connsiteX6" fmla="*/ 1108434 w 1496048"/>
              <a:gd name="connsiteY6" fmla="*/ 1076866 h 1527716"/>
              <a:gd name="connsiteX7" fmla="*/ 375297 w 1496048"/>
              <a:gd name="connsiteY7" fmla="*/ 1153066 h 1527716"/>
              <a:gd name="connsiteX8" fmla="*/ 349113 w 1496048"/>
              <a:gd name="connsiteY8" fmla="*/ 657766 h 152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6048" h="1527716">
                <a:moveTo>
                  <a:pt x="165828" y="124367"/>
                </a:moveTo>
                <a:cubicBezTo>
                  <a:pt x="351682" y="122508"/>
                  <a:pt x="1068877" y="0"/>
                  <a:pt x="1260889" y="196850"/>
                </a:cubicBezTo>
                <a:cubicBezTo>
                  <a:pt x="1452901" y="393700"/>
                  <a:pt x="1496048" y="1107998"/>
                  <a:pt x="1317902" y="1305467"/>
                </a:cubicBezTo>
                <a:cubicBezTo>
                  <a:pt x="1139756" y="1502936"/>
                  <a:pt x="384024" y="1527716"/>
                  <a:pt x="192012" y="1381666"/>
                </a:cubicBezTo>
                <a:cubicBezTo>
                  <a:pt x="0" y="1235616"/>
                  <a:pt x="21137" y="598757"/>
                  <a:pt x="165829" y="429166"/>
                </a:cubicBezTo>
                <a:cubicBezTo>
                  <a:pt x="310522" y="259575"/>
                  <a:pt x="903066" y="256168"/>
                  <a:pt x="1060167" y="364118"/>
                </a:cubicBezTo>
                <a:cubicBezTo>
                  <a:pt x="1217268" y="472068"/>
                  <a:pt x="1222579" y="945375"/>
                  <a:pt x="1108434" y="1076866"/>
                </a:cubicBezTo>
                <a:cubicBezTo>
                  <a:pt x="994289" y="1208357"/>
                  <a:pt x="501850" y="1222916"/>
                  <a:pt x="375297" y="1153066"/>
                </a:cubicBezTo>
                <a:cubicBezTo>
                  <a:pt x="248744" y="1083216"/>
                  <a:pt x="270563" y="753016"/>
                  <a:pt x="349113" y="657766"/>
                </a:cubicBezTo>
              </a:path>
            </a:pathLst>
          </a:cu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600"/>
          </a:p>
        </p:txBody>
      </p:sp>
      <p:sp>
        <p:nvSpPr>
          <p:cNvPr id="30" name="Text Box 128"/>
          <p:cNvSpPr txBox="1">
            <a:spLocks noChangeArrowheads="1"/>
          </p:cNvSpPr>
          <p:nvPr/>
        </p:nvSpPr>
        <p:spPr bwMode="auto">
          <a:xfrm>
            <a:off x="3770876" y="3440441"/>
            <a:ext cx="1622374"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1600" i="1" dirty="0">
                <a:solidFill>
                  <a:srgbClr val="0000FF"/>
                </a:solidFill>
              </a:rPr>
              <a:t>Evolved, more focused problem definition</a:t>
            </a:r>
          </a:p>
        </p:txBody>
      </p:sp>
      <p:sp>
        <p:nvSpPr>
          <p:cNvPr id="33" name="TextBox 32"/>
          <p:cNvSpPr txBox="1"/>
          <p:nvPr/>
        </p:nvSpPr>
        <p:spPr>
          <a:xfrm>
            <a:off x="5293952" y="6363762"/>
            <a:ext cx="3671836" cy="369332"/>
          </a:xfrm>
          <a:prstGeom prst="rect">
            <a:avLst/>
          </a:prstGeom>
          <a:noFill/>
        </p:spPr>
        <p:txBody>
          <a:bodyPr wrap="none" rtlCol="0">
            <a:spAutoFit/>
          </a:bodyPr>
          <a:lstStyle/>
          <a:p>
            <a:r>
              <a:rPr lang="en-US" dirty="0"/>
              <a:t>Modified from Pennington 2011</a:t>
            </a:r>
          </a:p>
        </p:txBody>
      </p:sp>
    </p:spTree>
    <p:extLst>
      <p:ext uri="{BB962C8B-B14F-4D97-AF65-F5344CB8AC3E}">
        <p14:creationId xmlns:p14="http://schemas.microsoft.com/office/powerpoint/2010/main" val="1400159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P spid="15" grpId="0"/>
      <p:bldP spid="26" grpId="0"/>
      <p:bldP spid="27" grpId="0"/>
      <p:bldP spid="28" grpId="0" animBg="1"/>
      <p:bldP spid="3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perspectives</a:t>
            </a:r>
          </a:p>
        </p:txBody>
      </p:sp>
      <p:sp>
        <p:nvSpPr>
          <p:cNvPr id="3" name="Content Placeholder 2"/>
          <p:cNvSpPr>
            <a:spLocks noGrp="1"/>
          </p:cNvSpPr>
          <p:nvPr>
            <p:ph idx="1"/>
          </p:nvPr>
        </p:nvSpPr>
        <p:spPr/>
        <p:txBody>
          <a:bodyPr>
            <a:normAutofit lnSpcReduction="10000"/>
          </a:bodyPr>
          <a:lstStyle/>
          <a:p>
            <a:r>
              <a:rPr lang="en-US" dirty="0"/>
              <a:t>Individual learning impacted by group processes</a:t>
            </a:r>
          </a:p>
          <a:p>
            <a:r>
              <a:rPr lang="en-US" dirty="0"/>
              <a:t>Depends on:</a:t>
            </a:r>
          </a:p>
          <a:p>
            <a:pPr lvl="1"/>
            <a:r>
              <a:rPr lang="en-US" dirty="0"/>
              <a:t>How knowledge is communicated about a topic</a:t>
            </a:r>
          </a:p>
          <a:p>
            <a:pPr lvl="1"/>
            <a:r>
              <a:rPr lang="en-US" dirty="0"/>
              <a:t>How well that content is grasped and understood</a:t>
            </a:r>
          </a:p>
          <a:p>
            <a:pPr lvl="1"/>
            <a:r>
              <a:rPr lang="en-US" dirty="0"/>
              <a:t>How easily the content is connected with one’s own knowledge of that topic (or a related topic)</a:t>
            </a:r>
          </a:p>
          <a:p>
            <a:pPr lvl="1"/>
            <a:r>
              <a:rPr lang="en-US" dirty="0"/>
              <a:t>How new connected content changes one’s own mental models of the topic</a:t>
            </a:r>
          </a:p>
          <a:p>
            <a:pPr lvl="1"/>
            <a:r>
              <a:rPr lang="en-US" dirty="0"/>
              <a:t>How well the newly generated mental model is communicated</a:t>
            </a:r>
          </a:p>
          <a:p>
            <a:pPr lvl="1"/>
            <a:r>
              <a:rPr lang="en-US" dirty="0"/>
              <a:t>Back to beginning</a:t>
            </a:r>
          </a:p>
        </p:txBody>
      </p:sp>
      <p:sp>
        <p:nvSpPr>
          <p:cNvPr id="9" name="Freeform 8"/>
          <p:cNvSpPr/>
          <p:nvPr/>
        </p:nvSpPr>
        <p:spPr>
          <a:xfrm>
            <a:off x="846667" y="3606800"/>
            <a:ext cx="592666" cy="2370667"/>
          </a:xfrm>
          <a:custGeom>
            <a:avLst/>
            <a:gdLst>
              <a:gd name="connsiteX0" fmla="*/ 457200 w 592666"/>
              <a:gd name="connsiteY0" fmla="*/ 2370667 h 2370667"/>
              <a:gd name="connsiteX1" fmla="*/ 0 w 592666"/>
              <a:gd name="connsiteY1" fmla="*/ 2370667 h 2370667"/>
              <a:gd name="connsiteX2" fmla="*/ 0 w 592666"/>
              <a:gd name="connsiteY2" fmla="*/ 0 h 2370667"/>
              <a:gd name="connsiteX3" fmla="*/ 592666 w 592666"/>
              <a:gd name="connsiteY3" fmla="*/ 16933 h 2370667"/>
            </a:gdLst>
            <a:ahLst/>
            <a:cxnLst>
              <a:cxn ang="0">
                <a:pos x="connsiteX0" y="connsiteY0"/>
              </a:cxn>
              <a:cxn ang="0">
                <a:pos x="connsiteX1" y="connsiteY1"/>
              </a:cxn>
              <a:cxn ang="0">
                <a:pos x="connsiteX2" y="connsiteY2"/>
              </a:cxn>
              <a:cxn ang="0">
                <a:pos x="connsiteX3" y="connsiteY3"/>
              </a:cxn>
            </a:cxnLst>
            <a:rect l="l" t="t" r="r" b="b"/>
            <a:pathLst>
              <a:path w="592666" h="2370667">
                <a:moveTo>
                  <a:pt x="457200" y="2370667"/>
                </a:moveTo>
                <a:lnTo>
                  <a:pt x="0" y="2370667"/>
                </a:lnTo>
                <a:lnTo>
                  <a:pt x="0" y="0"/>
                </a:lnTo>
                <a:lnTo>
                  <a:pt x="592666" y="16933"/>
                </a:lnTo>
              </a:path>
            </a:pathLst>
          </a:custGeom>
          <a:ln>
            <a:solidFill>
              <a:srgbClr val="000000"/>
            </a:solidFill>
            <a:headEnd type="none"/>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5374103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53384"/>
            <a:ext cx="8913813" cy="1326216"/>
          </a:xfrm>
        </p:spPr>
        <p:txBody>
          <a:bodyPr>
            <a:normAutofit/>
          </a:bodyPr>
          <a:lstStyle/>
          <a:p>
            <a:r>
              <a:rPr lang="en-US" dirty="0"/>
              <a:t>Mental models &amp; conceptual change</a:t>
            </a:r>
          </a:p>
        </p:txBody>
      </p:sp>
      <p:sp>
        <p:nvSpPr>
          <p:cNvPr id="3" name="Date Placeholder 2"/>
          <p:cNvSpPr>
            <a:spLocks noGrp="1"/>
          </p:cNvSpPr>
          <p:nvPr>
            <p:ph type="dt" sz="half" idx="10"/>
          </p:nvPr>
        </p:nvSpPr>
        <p:spPr/>
        <p:txBody>
          <a:bodyPr/>
          <a:lstStyle/>
          <a:p>
            <a:fld id="{71454B99-7E49-4F3A-9F37-AA5939D538E5}" type="datetime1">
              <a:rPr lang="en-US" smtClean="0"/>
              <a:pPr/>
              <a:t>8/7/18</a:t>
            </a:fld>
            <a:endParaRPr lang="en-US"/>
          </a:p>
        </p:txBody>
      </p:sp>
      <p:sp>
        <p:nvSpPr>
          <p:cNvPr id="4" name="TextBox 3"/>
          <p:cNvSpPr txBox="1"/>
          <p:nvPr/>
        </p:nvSpPr>
        <p:spPr>
          <a:xfrm>
            <a:off x="6477000" y="5943600"/>
            <a:ext cx="2211325" cy="369332"/>
          </a:xfrm>
          <a:prstGeom prst="rect">
            <a:avLst/>
          </a:prstGeom>
          <a:noFill/>
        </p:spPr>
        <p:txBody>
          <a:bodyPr wrap="none" rtlCol="0">
            <a:spAutoFit/>
          </a:bodyPr>
          <a:lstStyle/>
          <a:p>
            <a:r>
              <a:rPr lang="en-US" dirty="0"/>
              <a:t>Pennington (2016)</a:t>
            </a:r>
          </a:p>
        </p:txBody>
      </p:sp>
      <p:sp>
        <p:nvSpPr>
          <p:cNvPr id="7" name="Text Box 35"/>
          <p:cNvSpPr txBox="1">
            <a:spLocks noChangeArrowheads="1"/>
          </p:cNvSpPr>
          <p:nvPr/>
        </p:nvSpPr>
        <p:spPr bwMode="auto">
          <a:xfrm>
            <a:off x="3038850" y="5753405"/>
            <a:ext cx="941387" cy="276999"/>
          </a:xfrm>
          <a:prstGeom prst="rect">
            <a:avLst/>
          </a:prstGeom>
          <a:noFill/>
          <a:ln w="9525">
            <a:solidFill>
              <a:schemeClr val="bg1">
                <a:lumMod val="50000"/>
              </a:schemeClr>
            </a:solidFill>
            <a:miter lim="800000"/>
            <a:headEnd/>
            <a:tailEnd/>
          </a:ln>
        </p:spPr>
        <p:txBody>
          <a:bodyPr>
            <a:prstTxWarp prst="textNoShape">
              <a:avLst/>
            </a:prstTxWarp>
            <a:spAutoFit/>
          </a:bodyPr>
          <a:lstStyle/>
          <a:p>
            <a:pPr algn="ctr"/>
            <a:r>
              <a:rPr lang="en-US" sz="1200" dirty="0">
                <a:solidFill>
                  <a:srgbClr val="262673"/>
                </a:solidFill>
              </a:rPr>
              <a:t>STATE</a:t>
            </a:r>
          </a:p>
        </p:txBody>
      </p:sp>
      <p:sp>
        <p:nvSpPr>
          <p:cNvPr id="8" name="Oval 36"/>
          <p:cNvSpPr>
            <a:spLocks noChangeArrowheads="1"/>
          </p:cNvSpPr>
          <p:nvPr/>
        </p:nvSpPr>
        <p:spPr bwMode="auto">
          <a:xfrm>
            <a:off x="4191000" y="5715000"/>
            <a:ext cx="923925" cy="384175"/>
          </a:xfrm>
          <a:prstGeom prst="ellipse">
            <a:avLst/>
          </a:prstGeom>
          <a:solidFill>
            <a:srgbClr val="B9CDE5"/>
          </a:solidFill>
          <a:ln w="9525">
            <a:solidFill>
              <a:schemeClr val="bg1">
                <a:lumMod val="50000"/>
              </a:schemeClr>
            </a:solidFill>
            <a:round/>
            <a:headEnd/>
            <a:tailEnd/>
          </a:ln>
        </p:spPr>
        <p:txBody>
          <a:bodyPr wrap="none" anchor="ctr">
            <a:prstTxWarp prst="textNoShape">
              <a:avLst/>
            </a:prstTxWarp>
          </a:bodyPr>
          <a:lstStyle/>
          <a:p>
            <a:pPr algn="ctr"/>
            <a:r>
              <a:rPr lang="en-US" sz="1200" dirty="0">
                <a:solidFill>
                  <a:srgbClr val="262673"/>
                </a:solidFill>
              </a:rPr>
              <a:t>PROCESS</a:t>
            </a:r>
          </a:p>
        </p:txBody>
      </p:sp>
      <p:sp>
        <p:nvSpPr>
          <p:cNvPr id="9" name="Text Box 37"/>
          <p:cNvSpPr txBox="1">
            <a:spLocks noChangeArrowheads="1"/>
          </p:cNvSpPr>
          <p:nvPr/>
        </p:nvSpPr>
        <p:spPr bwMode="auto">
          <a:xfrm>
            <a:off x="1389257" y="2114404"/>
            <a:ext cx="1460263" cy="276999"/>
          </a:xfrm>
          <a:prstGeom prst="rect">
            <a:avLst/>
          </a:prstGeom>
          <a:noFill/>
          <a:ln w="9525">
            <a:solidFill>
              <a:schemeClr val="bg1">
                <a:lumMod val="50000"/>
              </a:schemeClr>
            </a:solidFill>
            <a:miter lim="800000"/>
            <a:headEnd/>
            <a:tailEnd/>
          </a:ln>
        </p:spPr>
        <p:txBody>
          <a:bodyPr wrap="square">
            <a:prstTxWarp prst="textNoShape">
              <a:avLst/>
            </a:prstTxWarp>
            <a:spAutoFit/>
          </a:bodyPr>
          <a:lstStyle/>
          <a:p>
            <a:pPr algn="ctr"/>
            <a:r>
              <a:rPr lang="en-US" sz="1200" dirty="0">
                <a:solidFill>
                  <a:srgbClr val="262673"/>
                </a:solidFill>
              </a:rPr>
              <a:t>Perspectives 1…n</a:t>
            </a:r>
          </a:p>
        </p:txBody>
      </p:sp>
      <p:grpSp>
        <p:nvGrpSpPr>
          <p:cNvPr id="50" name="Group 49"/>
          <p:cNvGrpSpPr/>
          <p:nvPr/>
        </p:nvGrpSpPr>
        <p:grpSpPr>
          <a:xfrm>
            <a:off x="457200" y="2352998"/>
            <a:ext cx="2583472" cy="576612"/>
            <a:chOff x="457200" y="2352998"/>
            <a:chExt cx="2583472" cy="576612"/>
          </a:xfrm>
        </p:grpSpPr>
        <p:sp>
          <p:nvSpPr>
            <p:cNvPr id="10" name="TextBox 9"/>
            <p:cNvSpPr txBox="1"/>
            <p:nvPr/>
          </p:nvSpPr>
          <p:spPr>
            <a:xfrm>
              <a:off x="1774180" y="2352998"/>
              <a:ext cx="284052" cy="307777"/>
            </a:xfrm>
            <a:prstGeom prst="rect">
              <a:avLst/>
            </a:prstGeom>
            <a:noFill/>
          </p:spPr>
          <p:txBody>
            <a:bodyPr wrap="none" rtlCol="0">
              <a:spAutoFit/>
            </a:bodyPr>
            <a:lstStyle/>
            <a:p>
              <a:r>
                <a:rPr lang="en-US" sz="1400" dirty="0"/>
                <a:t>1</a:t>
              </a:r>
            </a:p>
          </p:txBody>
        </p:sp>
        <p:sp>
          <p:nvSpPr>
            <p:cNvPr id="11" name="Text Box 4"/>
            <p:cNvSpPr txBox="1">
              <a:spLocks noChangeArrowheads="1"/>
            </p:cNvSpPr>
            <p:nvPr/>
          </p:nvSpPr>
          <p:spPr bwMode="auto">
            <a:xfrm>
              <a:off x="457200" y="2652611"/>
              <a:ext cx="2583472" cy="276999"/>
            </a:xfrm>
            <a:prstGeom prst="rect">
              <a:avLst/>
            </a:prstGeom>
            <a:noFill/>
            <a:ln w="9525">
              <a:solidFill>
                <a:schemeClr val="bg1">
                  <a:lumMod val="50000"/>
                </a:schemeClr>
              </a:solidFill>
              <a:miter lim="800000"/>
              <a:headEnd/>
              <a:tailEnd/>
            </a:ln>
          </p:spPr>
          <p:txBody>
            <a:bodyPr wrap="square">
              <a:prstTxWarp prst="textNoShape">
                <a:avLst/>
              </a:prstTxWarp>
              <a:spAutoFit/>
            </a:bodyPr>
            <a:lstStyle/>
            <a:p>
              <a:pPr algn="ctr"/>
              <a:r>
                <a:rPr lang="en-US" sz="1200" b="1" dirty="0">
                  <a:solidFill>
                    <a:srgbClr val="262673"/>
                  </a:solidFill>
                </a:rPr>
                <a:t>+</a:t>
              </a:r>
              <a:r>
                <a:rPr lang="en-US" sz="1200" dirty="0">
                  <a:solidFill>
                    <a:srgbClr val="262673"/>
                  </a:solidFill>
                </a:rPr>
                <a:t> Integrated Knowledge Capital</a:t>
              </a:r>
            </a:p>
          </p:txBody>
        </p:sp>
        <p:sp>
          <p:nvSpPr>
            <p:cNvPr id="12" name="Line 39"/>
            <p:cNvSpPr>
              <a:spLocks noChangeShapeType="1"/>
            </p:cNvSpPr>
            <p:nvPr/>
          </p:nvSpPr>
          <p:spPr bwMode="auto">
            <a:xfrm>
              <a:off x="2119825" y="2391950"/>
              <a:ext cx="1588" cy="268288"/>
            </a:xfrm>
            <a:prstGeom prst="line">
              <a:avLst/>
            </a:prstGeom>
            <a:noFill/>
            <a:ln w="9525">
              <a:solidFill>
                <a:srgbClr val="808080"/>
              </a:solidFill>
              <a:round/>
              <a:headEnd/>
              <a:tailEnd type="triangle" w="med" len="med"/>
            </a:ln>
          </p:spPr>
          <p:txBody>
            <a:bodyPr>
              <a:prstTxWarp prst="textNoShape">
                <a:avLst/>
              </a:prstTxWarp>
            </a:bodyPr>
            <a:lstStyle/>
            <a:p>
              <a:endParaRPr lang="en-US">
                <a:solidFill>
                  <a:srgbClr val="262673"/>
                </a:solidFill>
              </a:endParaRPr>
            </a:p>
          </p:txBody>
        </p:sp>
      </p:grpSp>
      <p:grpSp>
        <p:nvGrpSpPr>
          <p:cNvPr id="51" name="Group 50"/>
          <p:cNvGrpSpPr/>
          <p:nvPr/>
        </p:nvGrpSpPr>
        <p:grpSpPr>
          <a:xfrm>
            <a:off x="3040672" y="2699180"/>
            <a:ext cx="1589731" cy="996700"/>
            <a:chOff x="3040672" y="2699180"/>
            <a:chExt cx="1589731" cy="996700"/>
          </a:xfrm>
          <a:solidFill>
            <a:srgbClr val="B9CDE5"/>
          </a:solidFill>
        </p:grpSpPr>
        <p:sp>
          <p:nvSpPr>
            <p:cNvPr id="13" name="TextBox 12"/>
            <p:cNvSpPr txBox="1"/>
            <p:nvPr/>
          </p:nvSpPr>
          <p:spPr>
            <a:xfrm>
              <a:off x="3040672" y="2699180"/>
              <a:ext cx="284052" cy="307777"/>
            </a:xfrm>
            <a:prstGeom prst="rect">
              <a:avLst/>
            </a:prstGeom>
            <a:noFill/>
          </p:spPr>
          <p:txBody>
            <a:bodyPr wrap="none" rtlCol="0">
              <a:spAutoFit/>
            </a:bodyPr>
            <a:lstStyle/>
            <a:p>
              <a:r>
                <a:rPr lang="en-US" sz="1400" dirty="0"/>
                <a:t>2</a:t>
              </a:r>
            </a:p>
          </p:txBody>
        </p:sp>
        <p:sp>
          <p:nvSpPr>
            <p:cNvPr id="14" name="Line 10"/>
            <p:cNvSpPr>
              <a:spLocks noChangeShapeType="1"/>
            </p:cNvSpPr>
            <p:nvPr/>
          </p:nvSpPr>
          <p:spPr bwMode="auto">
            <a:xfrm>
              <a:off x="3040672" y="2891205"/>
              <a:ext cx="307240" cy="268835"/>
            </a:xfrm>
            <a:prstGeom prst="line">
              <a:avLst/>
            </a:prstGeom>
            <a:grpFill/>
            <a:ln w="9525">
              <a:solidFill>
                <a:schemeClr val="bg1">
                  <a:lumMod val="50000"/>
                </a:schemeClr>
              </a:solidFill>
              <a:round/>
              <a:headEnd/>
              <a:tailEnd type="triangle" w="med" len="med"/>
            </a:ln>
          </p:spPr>
          <p:txBody>
            <a:bodyPr>
              <a:prstTxWarp prst="textNoShape">
                <a:avLst/>
              </a:prstTxWarp>
            </a:bodyPr>
            <a:lstStyle/>
            <a:p>
              <a:endParaRPr lang="en-US">
                <a:solidFill>
                  <a:srgbClr val="262673"/>
                </a:solidFill>
              </a:endParaRPr>
            </a:p>
          </p:txBody>
        </p:sp>
        <p:sp>
          <p:nvSpPr>
            <p:cNvPr id="15" name="Oval 30"/>
            <p:cNvSpPr>
              <a:spLocks noChangeArrowheads="1"/>
            </p:cNvSpPr>
            <p:nvPr/>
          </p:nvSpPr>
          <p:spPr bwMode="auto">
            <a:xfrm>
              <a:off x="3271102" y="3006420"/>
              <a:ext cx="1359301" cy="689460"/>
            </a:xfrm>
            <a:prstGeom prst="ellipse">
              <a:avLst/>
            </a:prstGeom>
            <a:grpFill/>
            <a:ln w="9525">
              <a:solidFill>
                <a:schemeClr val="bg1">
                  <a:lumMod val="50000"/>
                </a:schemeClr>
              </a:solidFill>
              <a:round/>
              <a:headEnd/>
              <a:tailEnd/>
            </a:ln>
          </p:spPr>
          <p:txBody>
            <a:bodyPr wrap="none" anchor="ctr">
              <a:prstTxWarp prst="textNoShape">
                <a:avLst/>
              </a:prstTxWarp>
            </a:bodyPr>
            <a:lstStyle/>
            <a:p>
              <a:pPr algn="ctr"/>
              <a:r>
                <a:rPr lang="en-US" sz="1200" dirty="0">
                  <a:solidFill>
                    <a:srgbClr val="262673"/>
                  </a:solidFill>
                </a:rPr>
                <a:t>Group</a:t>
              </a:r>
            </a:p>
            <a:p>
              <a:pPr algn="ctr"/>
              <a:r>
                <a:rPr lang="en-US" sz="1200" dirty="0">
                  <a:solidFill>
                    <a:srgbClr val="262673"/>
                  </a:solidFill>
                </a:rPr>
                <a:t>Knowledge </a:t>
              </a:r>
            </a:p>
            <a:p>
              <a:pPr algn="ctr"/>
              <a:r>
                <a:rPr lang="en-US" sz="1200" dirty="0">
                  <a:solidFill>
                    <a:srgbClr val="262673"/>
                  </a:solidFill>
                </a:rPr>
                <a:t>exchange</a:t>
              </a:r>
            </a:p>
          </p:txBody>
        </p:sp>
      </p:grpSp>
      <p:grpSp>
        <p:nvGrpSpPr>
          <p:cNvPr id="62" name="Group 61"/>
          <p:cNvGrpSpPr/>
          <p:nvPr/>
        </p:nvGrpSpPr>
        <p:grpSpPr>
          <a:xfrm>
            <a:off x="7153543" y="3582620"/>
            <a:ext cx="1074737" cy="1759951"/>
            <a:chOff x="6842767" y="3582620"/>
            <a:chExt cx="1074737" cy="1759951"/>
          </a:xfrm>
          <a:solidFill>
            <a:srgbClr val="B9CDE5"/>
          </a:solidFill>
        </p:grpSpPr>
        <p:sp>
          <p:nvSpPr>
            <p:cNvPr id="18" name="Line 14"/>
            <p:cNvSpPr>
              <a:spLocks noChangeShapeType="1"/>
            </p:cNvSpPr>
            <p:nvPr/>
          </p:nvSpPr>
          <p:spPr bwMode="auto">
            <a:xfrm>
              <a:off x="7375565" y="3582620"/>
              <a:ext cx="4871" cy="307115"/>
            </a:xfrm>
            <a:prstGeom prst="line">
              <a:avLst/>
            </a:prstGeom>
            <a:grpFill/>
            <a:ln w="9525">
              <a:solidFill>
                <a:schemeClr val="bg1">
                  <a:lumMod val="50000"/>
                </a:schemeClr>
              </a:solidFill>
              <a:round/>
              <a:headEnd/>
              <a:tailEnd type="triangle" w="med" len="med"/>
            </a:ln>
          </p:spPr>
          <p:txBody>
            <a:bodyPr>
              <a:prstTxWarp prst="textNoShape">
                <a:avLst/>
              </a:prstTxWarp>
            </a:bodyPr>
            <a:lstStyle/>
            <a:p>
              <a:endParaRPr lang="en-US">
                <a:solidFill>
                  <a:srgbClr val="262673"/>
                </a:solidFill>
              </a:endParaRPr>
            </a:p>
          </p:txBody>
        </p:sp>
        <p:sp>
          <p:nvSpPr>
            <p:cNvPr id="19" name="Oval 24"/>
            <p:cNvSpPr>
              <a:spLocks noChangeArrowheads="1"/>
            </p:cNvSpPr>
            <p:nvPr/>
          </p:nvSpPr>
          <p:spPr bwMode="auto">
            <a:xfrm>
              <a:off x="6842767" y="3889735"/>
              <a:ext cx="1074737" cy="576262"/>
            </a:xfrm>
            <a:prstGeom prst="ellipse">
              <a:avLst/>
            </a:prstGeom>
            <a:grpFill/>
            <a:ln w="9525">
              <a:solidFill>
                <a:schemeClr val="bg1">
                  <a:lumMod val="50000"/>
                </a:schemeClr>
              </a:solidFill>
              <a:round/>
              <a:headEnd/>
              <a:tailEnd/>
            </a:ln>
          </p:spPr>
          <p:txBody>
            <a:bodyPr wrap="none" anchor="ctr">
              <a:prstTxWarp prst="textNoShape">
                <a:avLst/>
              </a:prstTxWarp>
            </a:bodyPr>
            <a:lstStyle/>
            <a:p>
              <a:pPr algn="ctr"/>
              <a:r>
                <a:rPr lang="en-US" sz="1200" dirty="0">
                  <a:solidFill>
                    <a:srgbClr val="262673"/>
                  </a:solidFill>
                </a:rPr>
                <a:t>Collaborative</a:t>
              </a:r>
            </a:p>
            <a:p>
              <a:pPr algn="ctr"/>
              <a:r>
                <a:rPr lang="en-US" sz="1200" dirty="0">
                  <a:solidFill>
                    <a:srgbClr val="262673"/>
                  </a:solidFill>
                </a:rPr>
                <a:t>Action</a:t>
              </a:r>
            </a:p>
          </p:txBody>
        </p:sp>
        <p:sp>
          <p:nvSpPr>
            <p:cNvPr id="20" name="Text Box 31"/>
            <p:cNvSpPr txBox="1">
              <a:spLocks noChangeArrowheads="1"/>
            </p:cNvSpPr>
            <p:nvPr/>
          </p:nvSpPr>
          <p:spPr bwMode="auto">
            <a:xfrm>
              <a:off x="7028339" y="4696240"/>
              <a:ext cx="697727" cy="646331"/>
            </a:xfrm>
            <a:prstGeom prst="rect">
              <a:avLst/>
            </a:prstGeom>
            <a:grpFill/>
            <a:ln w="9525">
              <a:solidFill>
                <a:schemeClr val="bg1">
                  <a:lumMod val="50000"/>
                </a:schemeClr>
              </a:solidFill>
              <a:miter lim="800000"/>
              <a:headEnd/>
              <a:tailEnd/>
            </a:ln>
          </p:spPr>
          <p:txBody>
            <a:bodyPr wrap="none">
              <a:prstTxWarp prst="textNoShape">
                <a:avLst/>
              </a:prstTxWarp>
              <a:spAutoFit/>
            </a:bodyPr>
            <a:lstStyle/>
            <a:p>
              <a:pPr algn="ctr"/>
              <a:r>
                <a:rPr lang="en-US" sz="1200" dirty="0">
                  <a:solidFill>
                    <a:srgbClr val="262673"/>
                  </a:solidFill>
                </a:rPr>
                <a:t>Many</a:t>
              </a:r>
            </a:p>
            <a:p>
              <a:pPr algn="ctr"/>
              <a:r>
                <a:rPr lang="en-US" sz="1200" dirty="0">
                  <a:solidFill>
                    <a:srgbClr val="262673"/>
                  </a:solidFill>
                </a:rPr>
                <a:t>Other</a:t>
              </a:r>
            </a:p>
            <a:p>
              <a:pPr algn="ctr"/>
              <a:r>
                <a:rPr lang="en-US" sz="1200" dirty="0">
                  <a:solidFill>
                    <a:srgbClr val="262673"/>
                  </a:solidFill>
                </a:rPr>
                <a:t>Factors</a:t>
              </a:r>
            </a:p>
          </p:txBody>
        </p:sp>
        <p:sp>
          <p:nvSpPr>
            <p:cNvPr id="21" name="Line 32"/>
            <p:cNvSpPr>
              <a:spLocks noChangeShapeType="1"/>
            </p:cNvSpPr>
            <p:nvPr/>
          </p:nvSpPr>
          <p:spPr bwMode="auto">
            <a:xfrm flipH="1" flipV="1">
              <a:off x="7380435" y="4465810"/>
              <a:ext cx="1" cy="230430"/>
            </a:xfrm>
            <a:prstGeom prst="line">
              <a:avLst/>
            </a:prstGeom>
            <a:grpFill/>
            <a:ln w="9525">
              <a:solidFill>
                <a:srgbClr val="808080"/>
              </a:solidFill>
              <a:round/>
              <a:headEnd/>
              <a:tailEnd type="triangle" w="med" len="med"/>
            </a:ln>
          </p:spPr>
          <p:txBody>
            <a:bodyPr>
              <a:prstTxWarp prst="textNoShape">
                <a:avLst/>
              </a:prstTxWarp>
            </a:bodyPr>
            <a:lstStyle/>
            <a:p>
              <a:endParaRPr lang="en-US">
                <a:solidFill>
                  <a:srgbClr val="262673"/>
                </a:solidFill>
              </a:endParaRPr>
            </a:p>
          </p:txBody>
        </p:sp>
      </p:grpSp>
      <p:grpSp>
        <p:nvGrpSpPr>
          <p:cNvPr id="64" name="Group 63"/>
          <p:cNvGrpSpPr/>
          <p:nvPr/>
        </p:nvGrpSpPr>
        <p:grpSpPr>
          <a:xfrm>
            <a:off x="3040672" y="2007085"/>
            <a:ext cx="2620064" cy="1037742"/>
            <a:chOff x="3040672" y="2007085"/>
            <a:chExt cx="2620064" cy="1037742"/>
          </a:xfrm>
        </p:grpSpPr>
        <p:sp>
          <p:nvSpPr>
            <p:cNvPr id="30" name="TextBox 29"/>
            <p:cNvSpPr txBox="1"/>
            <p:nvPr/>
          </p:nvSpPr>
          <p:spPr>
            <a:xfrm>
              <a:off x="3343040" y="2545685"/>
              <a:ext cx="284515" cy="307777"/>
            </a:xfrm>
            <a:prstGeom prst="rect">
              <a:avLst/>
            </a:prstGeom>
            <a:noFill/>
          </p:spPr>
          <p:txBody>
            <a:bodyPr wrap="none" rtlCol="0">
              <a:spAutoFit/>
            </a:bodyPr>
            <a:lstStyle/>
            <a:p>
              <a:r>
                <a:rPr lang="en-US" sz="1400" dirty="0"/>
                <a:t>5</a:t>
              </a:r>
            </a:p>
          </p:txBody>
        </p:sp>
        <p:sp>
          <p:nvSpPr>
            <p:cNvPr id="33" name="Text Box 11"/>
            <p:cNvSpPr txBox="1">
              <a:spLocks noChangeArrowheads="1"/>
            </p:cNvSpPr>
            <p:nvPr/>
          </p:nvSpPr>
          <p:spPr bwMode="auto">
            <a:xfrm>
              <a:off x="3040672" y="2123105"/>
              <a:ext cx="1268412" cy="276999"/>
            </a:xfrm>
            <a:prstGeom prst="rect">
              <a:avLst/>
            </a:prstGeom>
            <a:noFill/>
            <a:ln w="9525">
              <a:solidFill>
                <a:schemeClr val="bg1">
                  <a:lumMod val="50000"/>
                </a:schemeClr>
              </a:solidFill>
              <a:miter lim="800000"/>
              <a:headEnd/>
              <a:tailEnd/>
            </a:ln>
          </p:spPr>
          <p:txBody>
            <a:bodyPr wrap="square">
              <a:prstTxWarp prst="textNoShape">
                <a:avLst/>
              </a:prstTxWarp>
              <a:spAutoFit/>
            </a:bodyPr>
            <a:lstStyle/>
            <a:p>
              <a:pPr algn="ctr"/>
              <a:r>
                <a:rPr lang="en-US" sz="1200" b="1" dirty="0">
                  <a:solidFill>
                    <a:srgbClr val="262673"/>
                  </a:solidFill>
                </a:rPr>
                <a:t>+/- </a:t>
              </a:r>
              <a:r>
                <a:rPr lang="en-US" sz="1200" dirty="0">
                  <a:solidFill>
                    <a:srgbClr val="262673"/>
                  </a:solidFill>
                </a:rPr>
                <a:t>Motivation</a:t>
              </a:r>
            </a:p>
          </p:txBody>
        </p:sp>
        <p:sp>
          <p:nvSpPr>
            <p:cNvPr id="34" name="Line 15"/>
            <p:cNvSpPr>
              <a:spLocks noChangeShapeType="1"/>
            </p:cNvSpPr>
            <p:nvPr/>
          </p:nvSpPr>
          <p:spPr bwMode="auto">
            <a:xfrm>
              <a:off x="3501532" y="2391941"/>
              <a:ext cx="192025" cy="652886"/>
            </a:xfrm>
            <a:prstGeom prst="line">
              <a:avLst/>
            </a:prstGeom>
            <a:noFill/>
            <a:ln w="12700">
              <a:solidFill>
                <a:srgbClr val="808080"/>
              </a:solidFill>
              <a:round/>
              <a:headEnd type="triangle"/>
              <a:tailEnd type="triangle" w="med" len="med"/>
            </a:ln>
          </p:spPr>
          <p:txBody>
            <a:bodyPr>
              <a:prstTxWarp prst="textNoShape">
                <a:avLst/>
              </a:prstTxWarp>
            </a:bodyPr>
            <a:lstStyle/>
            <a:p>
              <a:endParaRPr lang="en-US">
                <a:solidFill>
                  <a:srgbClr val="262673"/>
                </a:solidFill>
              </a:endParaRPr>
            </a:p>
          </p:txBody>
        </p:sp>
        <p:sp>
          <p:nvSpPr>
            <p:cNvPr id="35" name="TextBox 34"/>
            <p:cNvSpPr txBox="1"/>
            <p:nvPr/>
          </p:nvSpPr>
          <p:spPr>
            <a:xfrm>
              <a:off x="4309084" y="2007085"/>
              <a:ext cx="1351652" cy="461665"/>
            </a:xfrm>
            <a:prstGeom prst="rect">
              <a:avLst/>
            </a:prstGeom>
            <a:noFill/>
          </p:spPr>
          <p:txBody>
            <a:bodyPr wrap="none" rtlCol="0">
              <a:spAutoFit/>
            </a:bodyPr>
            <a:lstStyle/>
            <a:p>
              <a:pPr algn="ctr"/>
              <a:r>
                <a:rPr lang="en-US" sz="1200" i="1" dirty="0"/>
                <a:t>If &lt; threshold</a:t>
              </a:r>
            </a:p>
            <a:p>
              <a:pPr algn="ctr"/>
              <a:r>
                <a:rPr lang="en-US" sz="1200" i="1" dirty="0"/>
                <a:t>Exit collaboration</a:t>
              </a:r>
            </a:p>
          </p:txBody>
        </p:sp>
      </p:grpSp>
      <p:grpSp>
        <p:nvGrpSpPr>
          <p:cNvPr id="57" name="Group 56"/>
          <p:cNvGrpSpPr/>
          <p:nvPr/>
        </p:nvGrpSpPr>
        <p:grpSpPr>
          <a:xfrm>
            <a:off x="3885582" y="3851330"/>
            <a:ext cx="2107403" cy="768100"/>
            <a:chOff x="3885582" y="3851330"/>
            <a:chExt cx="2107403" cy="768100"/>
          </a:xfrm>
        </p:grpSpPr>
        <p:sp>
          <p:nvSpPr>
            <p:cNvPr id="17" name="TextBox 16"/>
            <p:cNvSpPr txBox="1"/>
            <p:nvPr/>
          </p:nvSpPr>
          <p:spPr>
            <a:xfrm>
              <a:off x="4346442" y="3851330"/>
              <a:ext cx="284515" cy="307777"/>
            </a:xfrm>
            <a:prstGeom prst="rect">
              <a:avLst/>
            </a:prstGeom>
            <a:noFill/>
          </p:spPr>
          <p:txBody>
            <a:bodyPr wrap="none" rtlCol="0">
              <a:spAutoFit/>
            </a:bodyPr>
            <a:lstStyle/>
            <a:p>
              <a:r>
                <a:rPr lang="en-US" sz="1400" dirty="0"/>
                <a:t>7</a:t>
              </a:r>
            </a:p>
          </p:txBody>
        </p:sp>
        <p:sp>
          <p:nvSpPr>
            <p:cNvPr id="27" name="Text Box 6"/>
            <p:cNvSpPr txBox="1">
              <a:spLocks noChangeArrowheads="1"/>
            </p:cNvSpPr>
            <p:nvPr/>
          </p:nvSpPr>
          <p:spPr bwMode="auto">
            <a:xfrm>
              <a:off x="5239504" y="4006351"/>
              <a:ext cx="753481" cy="461665"/>
            </a:xfrm>
            <a:prstGeom prst="rect">
              <a:avLst/>
            </a:prstGeom>
            <a:noFill/>
            <a:ln w="12700">
              <a:solidFill>
                <a:schemeClr val="bg1">
                  <a:lumMod val="50000"/>
                </a:schemeClr>
              </a:solidFill>
              <a:miter lim="800000"/>
              <a:headEnd/>
              <a:tailEnd/>
            </a:ln>
          </p:spPr>
          <p:txBody>
            <a:bodyPr wrap="none">
              <a:prstTxWarp prst="textNoShape">
                <a:avLst/>
              </a:prstTxWarp>
              <a:spAutoFit/>
            </a:bodyPr>
            <a:lstStyle/>
            <a:p>
              <a:pPr algn="ctr"/>
              <a:r>
                <a:rPr lang="en-US" sz="1200" b="1" dirty="0">
                  <a:solidFill>
                    <a:srgbClr val="262673"/>
                  </a:solidFill>
                </a:rPr>
                <a:t>+</a:t>
              </a:r>
              <a:r>
                <a:rPr lang="en-US" sz="1200" dirty="0">
                  <a:solidFill>
                    <a:srgbClr val="262673"/>
                  </a:solidFill>
                </a:rPr>
                <a:t> Nexus</a:t>
              </a:r>
            </a:p>
            <a:p>
              <a:pPr algn="ctr"/>
              <a:r>
                <a:rPr lang="en-US" sz="1200" dirty="0">
                  <a:solidFill>
                    <a:srgbClr val="262673"/>
                  </a:solidFill>
                </a:rPr>
                <a:t>Points</a:t>
              </a:r>
            </a:p>
          </p:txBody>
        </p:sp>
        <p:sp>
          <p:nvSpPr>
            <p:cNvPr id="29" name="TextBox 28"/>
            <p:cNvSpPr txBox="1"/>
            <p:nvPr/>
          </p:nvSpPr>
          <p:spPr>
            <a:xfrm>
              <a:off x="4066621" y="4157765"/>
              <a:ext cx="1175322" cy="461665"/>
            </a:xfrm>
            <a:prstGeom prst="rect">
              <a:avLst/>
            </a:prstGeom>
            <a:noFill/>
          </p:spPr>
          <p:txBody>
            <a:bodyPr wrap="none" rtlCol="0">
              <a:spAutoFit/>
            </a:bodyPr>
            <a:lstStyle/>
            <a:p>
              <a:r>
                <a:rPr lang="en-US" sz="1200" i="1" dirty="0"/>
                <a:t>If &gt; threshold</a:t>
              </a:r>
            </a:p>
            <a:p>
              <a:r>
                <a:rPr lang="en-US" sz="1200" i="1" dirty="0"/>
                <a:t>EMERGENCE</a:t>
              </a:r>
            </a:p>
          </p:txBody>
        </p:sp>
        <p:sp>
          <p:nvSpPr>
            <p:cNvPr id="38" name="Line 25"/>
            <p:cNvSpPr>
              <a:spLocks noChangeShapeType="1"/>
            </p:cNvSpPr>
            <p:nvPr/>
          </p:nvSpPr>
          <p:spPr bwMode="auto">
            <a:xfrm>
              <a:off x="3885582" y="4158570"/>
              <a:ext cx="1344778" cy="9565"/>
            </a:xfrm>
            <a:prstGeom prst="line">
              <a:avLst/>
            </a:prstGeom>
            <a:noFill/>
            <a:ln w="12700">
              <a:solidFill>
                <a:srgbClr val="808080"/>
              </a:solidFill>
              <a:round/>
              <a:headEnd/>
              <a:tailEnd type="triangle" w="med" len="med"/>
            </a:ln>
          </p:spPr>
          <p:txBody>
            <a:bodyPr>
              <a:prstTxWarp prst="textNoShape">
                <a:avLst/>
              </a:prstTxWarp>
            </a:bodyPr>
            <a:lstStyle/>
            <a:p>
              <a:endParaRPr lang="en-US">
                <a:solidFill>
                  <a:srgbClr val="262673"/>
                </a:solidFill>
              </a:endParaRPr>
            </a:p>
          </p:txBody>
        </p:sp>
      </p:grpSp>
      <p:grpSp>
        <p:nvGrpSpPr>
          <p:cNvPr id="56" name="Group 55"/>
          <p:cNvGrpSpPr/>
          <p:nvPr/>
        </p:nvGrpSpPr>
        <p:grpSpPr>
          <a:xfrm>
            <a:off x="4639560" y="3236850"/>
            <a:ext cx="1304928" cy="646331"/>
            <a:chOff x="4355808" y="3236850"/>
            <a:chExt cx="1304928" cy="646331"/>
          </a:xfrm>
        </p:grpSpPr>
        <p:sp>
          <p:nvSpPr>
            <p:cNvPr id="5" name="Text Box 23"/>
            <p:cNvSpPr txBox="1">
              <a:spLocks noChangeArrowheads="1"/>
            </p:cNvSpPr>
            <p:nvPr/>
          </p:nvSpPr>
          <p:spPr bwMode="auto">
            <a:xfrm>
              <a:off x="4729073" y="3236850"/>
              <a:ext cx="931663" cy="646331"/>
            </a:xfrm>
            <a:prstGeom prst="rect">
              <a:avLst/>
            </a:prstGeom>
            <a:noFill/>
            <a:ln w="9525">
              <a:solidFill>
                <a:schemeClr val="bg1">
                  <a:lumMod val="50000"/>
                </a:schemeClr>
              </a:solidFill>
              <a:miter lim="800000"/>
              <a:headEnd/>
              <a:tailEnd/>
            </a:ln>
          </p:spPr>
          <p:txBody>
            <a:bodyPr wrap="square">
              <a:prstTxWarp prst="textNoShape">
                <a:avLst/>
              </a:prstTxWarp>
              <a:spAutoFit/>
            </a:bodyPr>
            <a:lstStyle/>
            <a:p>
              <a:pPr algn="ctr"/>
              <a:r>
                <a:rPr lang="en-US" sz="1200" dirty="0">
                  <a:solidFill>
                    <a:srgbClr val="262673"/>
                  </a:solidFill>
                </a:rPr>
                <a:t>Models &amp; Boundary objects</a:t>
              </a:r>
            </a:p>
          </p:txBody>
        </p:sp>
        <p:sp>
          <p:nvSpPr>
            <p:cNvPr id="25" name="TextBox 24"/>
            <p:cNvSpPr txBox="1"/>
            <p:nvPr/>
          </p:nvSpPr>
          <p:spPr>
            <a:xfrm>
              <a:off x="4461773" y="3466868"/>
              <a:ext cx="284515" cy="307777"/>
            </a:xfrm>
            <a:prstGeom prst="rect">
              <a:avLst/>
            </a:prstGeom>
            <a:noFill/>
          </p:spPr>
          <p:txBody>
            <a:bodyPr wrap="none" rtlCol="0">
              <a:spAutoFit/>
            </a:bodyPr>
            <a:lstStyle/>
            <a:p>
              <a:r>
                <a:rPr lang="en-US" sz="1400" dirty="0"/>
                <a:t>6</a:t>
              </a:r>
            </a:p>
          </p:txBody>
        </p:sp>
        <p:sp>
          <p:nvSpPr>
            <p:cNvPr id="39" name="Line 15"/>
            <p:cNvSpPr>
              <a:spLocks noChangeShapeType="1"/>
            </p:cNvSpPr>
            <p:nvPr/>
          </p:nvSpPr>
          <p:spPr bwMode="auto">
            <a:xfrm>
              <a:off x="4355808" y="3429000"/>
              <a:ext cx="384050" cy="76810"/>
            </a:xfrm>
            <a:prstGeom prst="line">
              <a:avLst/>
            </a:prstGeom>
            <a:noFill/>
            <a:ln w="12700">
              <a:solidFill>
                <a:srgbClr val="808080"/>
              </a:solidFill>
              <a:round/>
              <a:headEnd type="triangle"/>
              <a:tailEnd type="triangle" w="med" len="med"/>
            </a:ln>
          </p:spPr>
          <p:txBody>
            <a:bodyPr>
              <a:prstTxWarp prst="textNoShape">
                <a:avLst/>
              </a:prstTxWarp>
            </a:bodyPr>
            <a:lstStyle/>
            <a:p>
              <a:endParaRPr lang="en-US">
                <a:solidFill>
                  <a:srgbClr val="262673"/>
                </a:solidFill>
              </a:endParaRPr>
            </a:p>
          </p:txBody>
        </p:sp>
      </p:grpSp>
      <p:grpSp>
        <p:nvGrpSpPr>
          <p:cNvPr id="61" name="Group 60"/>
          <p:cNvGrpSpPr/>
          <p:nvPr/>
        </p:nvGrpSpPr>
        <p:grpSpPr>
          <a:xfrm>
            <a:off x="4461657" y="2660775"/>
            <a:ext cx="2688953" cy="499801"/>
            <a:chOff x="4461657" y="2660775"/>
            <a:chExt cx="2688953" cy="499801"/>
          </a:xfrm>
        </p:grpSpPr>
        <p:sp>
          <p:nvSpPr>
            <p:cNvPr id="6" name="Text Box 27"/>
            <p:cNvSpPr txBox="1">
              <a:spLocks noChangeArrowheads="1"/>
            </p:cNvSpPr>
            <p:nvPr/>
          </p:nvSpPr>
          <p:spPr bwMode="auto">
            <a:xfrm>
              <a:off x="4963795" y="2660775"/>
              <a:ext cx="1600243" cy="461665"/>
            </a:xfrm>
            <a:prstGeom prst="rect">
              <a:avLst/>
            </a:prstGeom>
            <a:noFill/>
            <a:ln w="9525">
              <a:solidFill>
                <a:schemeClr val="bg1">
                  <a:lumMod val="50000"/>
                </a:schemeClr>
              </a:solidFill>
              <a:miter lim="800000"/>
              <a:headEnd/>
              <a:tailEnd/>
            </a:ln>
          </p:spPr>
          <p:txBody>
            <a:bodyPr wrap="none">
              <a:prstTxWarp prst="textNoShape">
                <a:avLst/>
              </a:prstTxWarp>
              <a:spAutoFit/>
            </a:bodyPr>
            <a:lstStyle/>
            <a:p>
              <a:pPr algn="ctr"/>
              <a:r>
                <a:rPr lang="en-US" sz="1200" b="1" dirty="0">
                  <a:solidFill>
                    <a:srgbClr val="262673"/>
                  </a:solidFill>
                </a:rPr>
                <a:t>+</a:t>
              </a:r>
              <a:r>
                <a:rPr lang="en-US" sz="1200" dirty="0">
                  <a:solidFill>
                    <a:srgbClr val="262673"/>
                  </a:solidFill>
                </a:rPr>
                <a:t> Collaboration skills</a:t>
              </a:r>
            </a:p>
            <a:p>
              <a:pPr algn="ctr"/>
              <a:r>
                <a:rPr lang="en-US" sz="1200" b="1" dirty="0">
                  <a:solidFill>
                    <a:srgbClr val="262673"/>
                  </a:solidFill>
                </a:rPr>
                <a:t>+</a:t>
              </a:r>
              <a:r>
                <a:rPr lang="en-US" sz="1200" dirty="0">
                  <a:solidFill>
                    <a:srgbClr val="262673"/>
                  </a:solidFill>
                </a:rPr>
                <a:t> Social ties</a:t>
              </a:r>
            </a:p>
          </p:txBody>
        </p:sp>
        <p:sp>
          <p:nvSpPr>
            <p:cNvPr id="22" name="Freeform 26"/>
            <p:cNvSpPr>
              <a:spLocks/>
            </p:cNvSpPr>
            <p:nvPr/>
          </p:nvSpPr>
          <p:spPr bwMode="auto">
            <a:xfrm>
              <a:off x="6569060" y="2929735"/>
              <a:ext cx="581550" cy="191900"/>
            </a:xfrm>
            <a:custGeom>
              <a:avLst/>
              <a:gdLst>
                <a:gd name="T0" fmla="*/ 0 w 871"/>
                <a:gd name="T1" fmla="*/ 0 h 629"/>
                <a:gd name="T2" fmla="*/ 2843213 w 871"/>
                <a:gd name="T3" fmla="*/ 0 h 629"/>
                <a:gd name="T4" fmla="*/ 2843213 w 871"/>
                <a:gd name="T5" fmla="*/ 422275 h 629"/>
                <a:gd name="T6" fmla="*/ 0 60000 65536"/>
                <a:gd name="T7" fmla="*/ 0 60000 65536"/>
                <a:gd name="T8" fmla="*/ 0 60000 65536"/>
                <a:gd name="T9" fmla="*/ 0 w 871"/>
                <a:gd name="T10" fmla="*/ 0 h 629"/>
                <a:gd name="T11" fmla="*/ 871 w 871"/>
                <a:gd name="T12" fmla="*/ 629 h 629"/>
              </a:gdLst>
              <a:ahLst/>
              <a:cxnLst>
                <a:cxn ang="T6">
                  <a:pos x="T0" y="T1"/>
                </a:cxn>
                <a:cxn ang="T7">
                  <a:pos x="T2" y="T3"/>
                </a:cxn>
                <a:cxn ang="T8">
                  <a:pos x="T4" y="T5"/>
                </a:cxn>
              </a:cxnLst>
              <a:rect l="T9" t="T10" r="T11" b="T12"/>
              <a:pathLst>
                <a:path w="871" h="629">
                  <a:moveTo>
                    <a:pt x="0" y="0"/>
                  </a:moveTo>
                  <a:lnTo>
                    <a:pt x="871" y="0"/>
                  </a:lnTo>
                  <a:lnTo>
                    <a:pt x="871" y="629"/>
                  </a:lnTo>
                </a:path>
              </a:pathLst>
            </a:custGeom>
            <a:noFill/>
            <a:ln w="9525">
              <a:solidFill>
                <a:srgbClr val="808080"/>
              </a:solidFill>
              <a:round/>
              <a:headEnd type="none" w="med" len="med"/>
              <a:tailEnd type="triangle" w="med" len="med"/>
            </a:ln>
          </p:spPr>
          <p:txBody>
            <a:bodyPr>
              <a:prstTxWarp prst="textNoShape">
                <a:avLst/>
              </a:prstTxWarp>
            </a:bodyPr>
            <a:lstStyle/>
            <a:p>
              <a:endParaRPr lang="en-US">
                <a:solidFill>
                  <a:srgbClr val="262673"/>
                </a:solidFill>
              </a:endParaRPr>
            </a:p>
          </p:txBody>
        </p:sp>
        <p:sp>
          <p:nvSpPr>
            <p:cNvPr id="28" name="TextBox 27"/>
            <p:cNvSpPr txBox="1"/>
            <p:nvPr/>
          </p:nvSpPr>
          <p:spPr>
            <a:xfrm>
              <a:off x="4461657" y="2775990"/>
              <a:ext cx="384365" cy="307777"/>
            </a:xfrm>
            <a:prstGeom prst="rect">
              <a:avLst/>
            </a:prstGeom>
            <a:noFill/>
          </p:spPr>
          <p:txBody>
            <a:bodyPr wrap="none" rtlCol="0">
              <a:spAutoFit/>
            </a:bodyPr>
            <a:lstStyle/>
            <a:p>
              <a:r>
                <a:rPr lang="en-US" sz="1400" dirty="0"/>
                <a:t>10</a:t>
              </a:r>
            </a:p>
          </p:txBody>
        </p:sp>
        <p:sp>
          <p:nvSpPr>
            <p:cNvPr id="40" name="Line 15"/>
            <p:cNvSpPr>
              <a:spLocks noChangeShapeType="1"/>
            </p:cNvSpPr>
            <p:nvPr/>
          </p:nvSpPr>
          <p:spPr bwMode="auto">
            <a:xfrm flipV="1">
              <a:off x="4539069" y="2891741"/>
              <a:ext cx="422455" cy="268835"/>
            </a:xfrm>
            <a:prstGeom prst="line">
              <a:avLst/>
            </a:prstGeom>
            <a:noFill/>
            <a:ln w="12700">
              <a:solidFill>
                <a:srgbClr val="808080"/>
              </a:solidFill>
              <a:round/>
              <a:headEnd type="triangle"/>
              <a:tailEnd type="triangle" w="med" len="med"/>
            </a:ln>
          </p:spPr>
          <p:txBody>
            <a:bodyPr>
              <a:prstTxWarp prst="textNoShape">
                <a:avLst/>
              </a:prstTxWarp>
            </a:bodyPr>
            <a:lstStyle/>
            <a:p>
              <a:endParaRPr lang="en-US">
                <a:solidFill>
                  <a:srgbClr val="262673"/>
                </a:solidFill>
              </a:endParaRPr>
            </a:p>
          </p:txBody>
        </p:sp>
      </p:grpSp>
      <p:grpSp>
        <p:nvGrpSpPr>
          <p:cNvPr id="60" name="Group 59"/>
          <p:cNvGrpSpPr/>
          <p:nvPr/>
        </p:nvGrpSpPr>
        <p:grpSpPr>
          <a:xfrm>
            <a:off x="6905806" y="3121635"/>
            <a:ext cx="1442670" cy="768637"/>
            <a:chOff x="6662590" y="3121635"/>
            <a:chExt cx="1442670" cy="768637"/>
          </a:xfrm>
        </p:grpSpPr>
        <p:sp>
          <p:nvSpPr>
            <p:cNvPr id="23" name="Text Box 9" descr="Large checker board"/>
            <p:cNvSpPr txBox="1">
              <a:spLocks noChangeArrowheads="1"/>
            </p:cNvSpPr>
            <p:nvPr/>
          </p:nvSpPr>
          <p:spPr bwMode="auto">
            <a:xfrm>
              <a:off x="6881172" y="3121635"/>
              <a:ext cx="1224088" cy="461665"/>
            </a:xfrm>
            <a:prstGeom prst="rect">
              <a:avLst/>
            </a:prstGeom>
            <a:noFill/>
            <a:ln w="9525">
              <a:solidFill>
                <a:schemeClr val="bg1">
                  <a:lumMod val="50000"/>
                </a:schemeClr>
              </a:solidFill>
              <a:miter lim="800000"/>
              <a:headEnd/>
              <a:tailEnd/>
            </a:ln>
          </p:spPr>
          <p:txBody>
            <a:bodyPr wrap="none">
              <a:prstTxWarp prst="textNoShape">
                <a:avLst/>
              </a:prstTxWarp>
              <a:spAutoFit/>
            </a:bodyPr>
            <a:lstStyle/>
            <a:p>
              <a:pPr algn="ctr"/>
              <a:r>
                <a:rPr lang="en-US" sz="1200" b="1" dirty="0">
                  <a:solidFill>
                    <a:srgbClr val="262673"/>
                  </a:solidFill>
                </a:rPr>
                <a:t>+ </a:t>
              </a:r>
              <a:r>
                <a:rPr lang="en-US" sz="1200" dirty="0">
                  <a:solidFill>
                    <a:srgbClr val="262673"/>
                  </a:solidFill>
                </a:rPr>
                <a:t>Collaboration</a:t>
              </a:r>
            </a:p>
            <a:p>
              <a:pPr algn="ctr"/>
              <a:r>
                <a:rPr lang="en-US" sz="1200" dirty="0">
                  <a:solidFill>
                    <a:srgbClr val="262673"/>
                  </a:solidFill>
                </a:rPr>
                <a:t>Capital</a:t>
              </a:r>
            </a:p>
          </p:txBody>
        </p:sp>
        <p:sp>
          <p:nvSpPr>
            <p:cNvPr id="24" name="Line 25"/>
            <p:cNvSpPr>
              <a:spLocks noChangeShapeType="1"/>
            </p:cNvSpPr>
            <p:nvPr/>
          </p:nvSpPr>
          <p:spPr bwMode="auto">
            <a:xfrm flipV="1">
              <a:off x="6662590" y="3441809"/>
              <a:ext cx="220361" cy="1930"/>
            </a:xfrm>
            <a:prstGeom prst="line">
              <a:avLst/>
            </a:prstGeom>
            <a:noFill/>
            <a:ln w="12700">
              <a:solidFill>
                <a:schemeClr val="bg1">
                  <a:lumMod val="50000"/>
                </a:schemeClr>
              </a:solidFill>
              <a:round/>
              <a:headEnd/>
              <a:tailEnd type="triangle" w="med" len="med"/>
            </a:ln>
          </p:spPr>
          <p:txBody>
            <a:bodyPr>
              <a:prstTxWarp prst="textNoShape">
                <a:avLst/>
              </a:prstTxWarp>
            </a:bodyPr>
            <a:lstStyle/>
            <a:p>
              <a:endParaRPr lang="en-US">
                <a:solidFill>
                  <a:srgbClr val="262673"/>
                </a:solidFill>
              </a:endParaRPr>
            </a:p>
          </p:txBody>
        </p:sp>
        <p:sp>
          <p:nvSpPr>
            <p:cNvPr id="42" name="TextBox 41"/>
            <p:cNvSpPr txBox="1"/>
            <p:nvPr/>
          </p:nvSpPr>
          <p:spPr>
            <a:xfrm>
              <a:off x="7073197" y="3582495"/>
              <a:ext cx="284515" cy="307777"/>
            </a:xfrm>
            <a:prstGeom prst="rect">
              <a:avLst/>
            </a:prstGeom>
            <a:noFill/>
          </p:spPr>
          <p:txBody>
            <a:bodyPr wrap="none" rtlCol="0">
              <a:spAutoFit/>
            </a:bodyPr>
            <a:lstStyle/>
            <a:p>
              <a:r>
                <a:rPr lang="en-US" sz="1400" dirty="0"/>
                <a:t>9</a:t>
              </a:r>
            </a:p>
          </p:txBody>
        </p:sp>
      </p:grpSp>
      <p:grpSp>
        <p:nvGrpSpPr>
          <p:cNvPr id="63" name="Group 62"/>
          <p:cNvGrpSpPr/>
          <p:nvPr/>
        </p:nvGrpSpPr>
        <p:grpSpPr>
          <a:xfrm>
            <a:off x="3950754" y="2276725"/>
            <a:ext cx="3785679" cy="844910"/>
            <a:chOff x="3950754" y="2276725"/>
            <a:chExt cx="3785679" cy="844910"/>
          </a:xfrm>
        </p:grpSpPr>
        <p:sp>
          <p:nvSpPr>
            <p:cNvPr id="31" name="TextBox 30"/>
            <p:cNvSpPr txBox="1"/>
            <p:nvPr/>
          </p:nvSpPr>
          <p:spPr>
            <a:xfrm>
              <a:off x="7073800" y="2507155"/>
              <a:ext cx="319318" cy="369332"/>
            </a:xfrm>
            <a:prstGeom prst="rect">
              <a:avLst/>
            </a:prstGeom>
            <a:noFill/>
          </p:spPr>
          <p:txBody>
            <a:bodyPr wrap="square" rtlCol="0">
              <a:spAutoFit/>
            </a:bodyPr>
            <a:lstStyle/>
            <a:p>
              <a:r>
                <a:rPr lang="en-US" dirty="0"/>
                <a:t>+</a:t>
              </a:r>
            </a:p>
          </p:txBody>
        </p:sp>
        <p:cxnSp>
          <p:nvCxnSpPr>
            <p:cNvPr id="41" name="Elbow Connector 40"/>
            <p:cNvCxnSpPr>
              <a:stCxn id="23" idx="0"/>
              <a:endCxn id="15" idx="0"/>
            </p:cNvCxnSpPr>
            <p:nvPr/>
          </p:nvCxnSpPr>
          <p:spPr>
            <a:xfrm rot="16200000" flipV="1">
              <a:off x="5785986" y="1171188"/>
              <a:ext cx="115215" cy="3785679"/>
            </a:xfrm>
            <a:prstGeom prst="bentConnector3">
              <a:avLst>
                <a:gd name="adj1" fmla="val 486025"/>
              </a:avLst>
            </a:prstGeom>
            <a:ln w="9525" cmpd="sng">
              <a:solidFill>
                <a:srgbClr val="808080"/>
              </a:solidFill>
              <a:tailEnd type="arrow"/>
            </a:ln>
            <a:effectLst/>
          </p:spPr>
          <p:style>
            <a:lnRef idx="2">
              <a:schemeClr val="accent1"/>
            </a:lnRef>
            <a:fillRef idx="0">
              <a:schemeClr val="accent1"/>
            </a:fillRef>
            <a:effectRef idx="1">
              <a:schemeClr val="accent1"/>
            </a:effectRef>
            <a:fontRef idx="minor">
              <a:schemeClr val="tx1"/>
            </a:fontRef>
          </p:style>
        </p:cxnSp>
        <p:sp>
          <p:nvSpPr>
            <p:cNvPr id="43" name="TextBox 42"/>
            <p:cNvSpPr txBox="1"/>
            <p:nvPr/>
          </p:nvSpPr>
          <p:spPr>
            <a:xfrm>
              <a:off x="7073800" y="2276725"/>
              <a:ext cx="371040" cy="307777"/>
            </a:xfrm>
            <a:prstGeom prst="rect">
              <a:avLst/>
            </a:prstGeom>
            <a:noFill/>
          </p:spPr>
          <p:txBody>
            <a:bodyPr wrap="none" rtlCol="0">
              <a:spAutoFit/>
            </a:bodyPr>
            <a:lstStyle/>
            <a:p>
              <a:r>
                <a:rPr lang="en-US" sz="1400" dirty="0"/>
                <a:t>11</a:t>
              </a:r>
            </a:p>
          </p:txBody>
        </p:sp>
      </p:grpSp>
      <p:sp>
        <p:nvSpPr>
          <p:cNvPr id="44" name="TextBox 43"/>
          <p:cNvSpPr txBox="1"/>
          <p:nvPr/>
        </p:nvSpPr>
        <p:spPr>
          <a:xfrm>
            <a:off x="2001915" y="5753405"/>
            <a:ext cx="860257" cy="276999"/>
          </a:xfrm>
          <a:prstGeom prst="rect">
            <a:avLst/>
          </a:prstGeom>
          <a:noFill/>
        </p:spPr>
        <p:txBody>
          <a:bodyPr wrap="none" rtlCol="0">
            <a:spAutoFit/>
          </a:bodyPr>
          <a:lstStyle/>
          <a:p>
            <a:r>
              <a:rPr lang="en-US" sz="1200" dirty="0"/>
              <a:t>LEGEND:</a:t>
            </a:r>
          </a:p>
        </p:txBody>
      </p:sp>
      <p:grpSp>
        <p:nvGrpSpPr>
          <p:cNvPr id="52" name="Group 51"/>
          <p:cNvGrpSpPr/>
          <p:nvPr/>
        </p:nvGrpSpPr>
        <p:grpSpPr>
          <a:xfrm>
            <a:off x="2042142" y="3620900"/>
            <a:ext cx="1920250" cy="1075339"/>
            <a:chOff x="2042142" y="3620900"/>
            <a:chExt cx="1920250" cy="1075339"/>
          </a:xfrm>
          <a:solidFill>
            <a:srgbClr val="B9CDE5"/>
          </a:solidFill>
        </p:grpSpPr>
        <p:sp>
          <p:nvSpPr>
            <p:cNvPr id="36" name="Line 20"/>
            <p:cNvSpPr>
              <a:spLocks noChangeShapeType="1"/>
            </p:cNvSpPr>
            <p:nvPr/>
          </p:nvSpPr>
          <p:spPr bwMode="auto">
            <a:xfrm flipH="1">
              <a:off x="3324724" y="3659305"/>
              <a:ext cx="307843" cy="345645"/>
            </a:xfrm>
            <a:prstGeom prst="line">
              <a:avLst/>
            </a:prstGeom>
            <a:grpFill/>
            <a:ln w="9525">
              <a:solidFill>
                <a:srgbClr val="808080"/>
              </a:solidFill>
              <a:round/>
              <a:headEnd/>
              <a:tailEnd type="triangle" w="med" len="med"/>
            </a:ln>
          </p:spPr>
          <p:txBody>
            <a:bodyPr>
              <a:prstTxWarp prst="textNoShape">
                <a:avLst/>
              </a:prstTxWarp>
            </a:bodyPr>
            <a:lstStyle/>
            <a:p>
              <a:endParaRPr lang="en-US">
                <a:solidFill>
                  <a:srgbClr val="262673"/>
                </a:solidFill>
              </a:endParaRPr>
            </a:p>
          </p:txBody>
        </p:sp>
        <p:sp>
          <p:nvSpPr>
            <p:cNvPr id="45" name="Oval 44"/>
            <p:cNvSpPr/>
            <p:nvPr/>
          </p:nvSpPr>
          <p:spPr>
            <a:xfrm>
              <a:off x="2042142" y="3966545"/>
              <a:ext cx="1920250" cy="729694"/>
            </a:xfrm>
            <a:prstGeom prst="ellipse">
              <a:avLst/>
            </a:prstGeom>
            <a:grp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rgbClr val="262673"/>
                  </a:solidFill>
                </a:rPr>
                <a:t>Individual</a:t>
              </a:r>
            </a:p>
            <a:p>
              <a:pPr algn="ctr"/>
              <a:r>
                <a:rPr lang="en-US" sz="1200" dirty="0">
                  <a:solidFill>
                    <a:srgbClr val="262673"/>
                  </a:solidFill>
                </a:rPr>
                <a:t>Transformational Learning</a:t>
              </a:r>
            </a:p>
          </p:txBody>
        </p:sp>
        <p:sp>
          <p:nvSpPr>
            <p:cNvPr id="46" name="TextBox 45"/>
            <p:cNvSpPr txBox="1"/>
            <p:nvPr/>
          </p:nvSpPr>
          <p:spPr>
            <a:xfrm>
              <a:off x="3232697" y="3620900"/>
              <a:ext cx="284052" cy="307777"/>
            </a:xfrm>
            <a:prstGeom prst="rect">
              <a:avLst/>
            </a:prstGeom>
            <a:solidFill>
              <a:srgbClr val="FFFFFF"/>
            </a:solidFill>
          </p:spPr>
          <p:txBody>
            <a:bodyPr wrap="none" rtlCol="0">
              <a:spAutoFit/>
            </a:bodyPr>
            <a:lstStyle/>
            <a:p>
              <a:r>
                <a:rPr lang="en-US" sz="1400" dirty="0"/>
                <a:t>3</a:t>
              </a:r>
            </a:p>
          </p:txBody>
        </p:sp>
      </p:grpSp>
      <p:grpSp>
        <p:nvGrpSpPr>
          <p:cNvPr id="54" name="Group 53"/>
          <p:cNvGrpSpPr/>
          <p:nvPr/>
        </p:nvGrpSpPr>
        <p:grpSpPr>
          <a:xfrm>
            <a:off x="851234" y="2929609"/>
            <a:ext cx="2304654" cy="1152688"/>
            <a:chOff x="851234" y="2929609"/>
            <a:chExt cx="2304654" cy="1152688"/>
          </a:xfrm>
        </p:grpSpPr>
        <p:sp>
          <p:nvSpPr>
            <p:cNvPr id="16" name="TextBox 15"/>
            <p:cNvSpPr txBox="1"/>
            <p:nvPr/>
          </p:nvSpPr>
          <p:spPr>
            <a:xfrm>
              <a:off x="2042142" y="3774520"/>
              <a:ext cx="284515" cy="307777"/>
            </a:xfrm>
            <a:prstGeom prst="rect">
              <a:avLst/>
            </a:prstGeom>
            <a:noFill/>
          </p:spPr>
          <p:txBody>
            <a:bodyPr wrap="none" rtlCol="0">
              <a:spAutoFit/>
            </a:bodyPr>
            <a:lstStyle/>
            <a:p>
              <a:r>
                <a:rPr lang="en-US" sz="1400" dirty="0"/>
                <a:t>4</a:t>
              </a:r>
            </a:p>
          </p:txBody>
        </p:sp>
        <p:sp>
          <p:nvSpPr>
            <p:cNvPr id="37" name="Line 20"/>
            <p:cNvSpPr>
              <a:spLocks noChangeShapeType="1"/>
            </p:cNvSpPr>
            <p:nvPr/>
          </p:nvSpPr>
          <p:spPr bwMode="auto">
            <a:xfrm flipH="1" flipV="1">
              <a:off x="2310975" y="3774518"/>
              <a:ext cx="115216" cy="268836"/>
            </a:xfrm>
            <a:prstGeom prst="line">
              <a:avLst/>
            </a:prstGeom>
            <a:noFill/>
            <a:ln w="9525">
              <a:solidFill>
                <a:srgbClr val="808080"/>
              </a:solidFill>
              <a:round/>
              <a:headEnd/>
              <a:tailEnd type="triangle" w="med" len="med"/>
            </a:ln>
          </p:spPr>
          <p:txBody>
            <a:bodyPr>
              <a:prstTxWarp prst="textNoShape">
                <a:avLst/>
              </a:prstTxWarp>
            </a:bodyPr>
            <a:lstStyle/>
            <a:p>
              <a:endParaRPr lang="en-US">
                <a:solidFill>
                  <a:srgbClr val="262673"/>
                </a:solidFill>
              </a:endParaRPr>
            </a:p>
          </p:txBody>
        </p:sp>
        <p:sp>
          <p:nvSpPr>
            <p:cNvPr id="47" name="Text Box 4"/>
            <p:cNvSpPr txBox="1">
              <a:spLocks noChangeArrowheads="1"/>
            </p:cNvSpPr>
            <p:nvPr/>
          </p:nvSpPr>
          <p:spPr bwMode="auto">
            <a:xfrm>
              <a:off x="851234" y="3128189"/>
              <a:ext cx="2304654" cy="646331"/>
            </a:xfrm>
            <a:prstGeom prst="rect">
              <a:avLst/>
            </a:prstGeom>
            <a:noFill/>
            <a:ln w="9525">
              <a:solidFill>
                <a:schemeClr val="bg1">
                  <a:lumMod val="50000"/>
                </a:schemeClr>
              </a:solidFill>
              <a:miter lim="800000"/>
              <a:headEnd/>
              <a:tailEnd/>
            </a:ln>
          </p:spPr>
          <p:txBody>
            <a:bodyPr wrap="square">
              <a:prstTxWarp prst="textNoShape">
                <a:avLst/>
              </a:prstTxWarp>
              <a:spAutoFit/>
            </a:bodyPr>
            <a:lstStyle/>
            <a:p>
              <a:pPr algn="ctr"/>
              <a:r>
                <a:rPr lang="en-US" sz="1200" b="1" dirty="0">
                  <a:solidFill>
                    <a:srgbClr val="262673"/>
                  </a:solidFill>
                </a:rPr>
                <a:t>+ </a:t>
              </a:r>
              <a:r>
                <a:rPr lang="en-US" sz="1200" dirty="0">
                  <a:solidFill>
                    <a:srgbClr val="262673"/>
                  </a:solidFill>
                </a:rPr>
                <a:t>Shared problem models</a:t>
              </a:r>
            </a:p>
            <a:p>
              <a:pPr algn="ctr"/>
              <a:r>
                <a:rPr lang="en-US" sz="1200" b="1" dirty="0">
                  <a:solidFill>
                    <a:srgbClr val="262673"/>
                  </a:solidFill>
                </a:rPr>
                <a:t>+ </a:t>
              </a:r>
              <a:r>
                <a:rPr lang="en-US" sz="1200" dirty="0" err="1">
                  <a:solidFill>
                    <a:srgbClr val="262673"/>
                  </a:solidFill>
                </a:rPr>
                <a:t>Transactive</a:t>
              </a:r>
              <a:r>
                <a:rPr lang="en-US" sz="1200" dirty="0">
                  <a:solidFill>
                    <a:srgbClr val="262673"/>
                  </a:solidFill>
                </a:rPr>
                <a:t> memory</a:t>
              </a:r>
            </a:p>
            <a:p>
              <a:pPr algn="ctr"/>
              <a:r>
                <a:rPr lang="en-US" sz="1200" b="1" dirty="0">
                  <a:solidFill>
                    <a:srgbClr val="262673"/>
                  </a:solidFill>
                </a:rPr>
                <a:t>- </a:t>
              </a:r>
              <a:r>
                <a:rPr lang="en-US" sz="1200" dirty="0">
                  <a:solidFill>
                    <a:srgbClr val="262673"/>
                  </a:solidFill>
                </a:rPr>
                <a:t>Knowledge heterogeneity</a:t>
              </a:r>
            </a:p>
          </p:txBody>
        </p:sp>
        <p:sp>
          <p:nvSpPr>
            <p:cNvPr id="48" name="Line 20"/>
            <p:cNvSpPr>
              <a:spLocks noChangeShapeType="1"/>
            </p:cNvSpPr>
            <p:nvPr/>
          </p:nvSpPr>
          <p:spPr bwMode="auto">
            <a:xfrm flipV="1">
              <a:off x="2157355" y="2929609"/>
              <a:ext cx="1" cy="192025"/>
            </a:xfrm>
            <a:prstGeom prst="line">
              <a:avLst/>
            </a:prstGeom>
            <a:noFill/>
            <a:ln w="9525">
              <a:solidFill>
                <a:srgbClr val="808080"/>
              </a:solidFill>
              <a:round/>
              <a:headEnd/>
              <a:tailEnd type="triangle" w="med" len="med"/>
            </a:ln>
          </p:spPr>
          <p:txBody>
            <a:bodyPr>
              <a:prstTxWarp prst="textNoShape">
                <a:avLst/>
              </a:prstTxWarp>
            </a:bodyPr>
            <a:lstStyle/>
            <a:p>
              <a:endParaRPr lang="en-US">
                <a:solidFill>
                  <a:srgbClr val="262673"/>
                </a:solidFill>
              </a:endParaRPr>
            </a:p>
          </p:txBody>
        </p:sp>
      </p:grpSp>
      <p:grpSp>
        <p:nvGrpSpPr>
          <p:cNvPr id="58" name="Group 57"/>
          <p:cNvGrpSpPr/>
          <p:nvPr/>
        </p:nvGrpSpPr>
        <p:grpSpPr>
          <a:xfrm>
            <a:off x="6073662" y="3198445"/>
            <a:ext cx="813519" cy="960662"/>
            <a:chOff x="5816934" y="3198445"/>
            <a:chExt cx="813519" cy="960662"/>
          </a:xfrm>
        </p:grpSpPr>
        <p:sp>
          <p:nvSpPr>
            <p:cNvPr id="26" name="Text Box 17"/>
            <p:cNvSpPr txBox="1">
              <a:spLocks noChangeArrowheads="1"/>
            </p:cNvSpPr>
            <p:nvPr/>
          </p:nvSpPr>
          <p:spPr bwMode="auto">
            <a:xfrm>
              <a:off x="5816934" y="3198445"/>
              <a:ext cx="813519" cy="461665"/>
            </a:xfrm>
            <a:prstGeom prst="rect">
              <a:avLst/>
            </a:prstGeom>
            <a:noFill/>
            <a:ln w="12700">
              <a:solidFill>
                <a:schemeClr val="bg1">
                  <a:lumMod val="50000"/>
                </a:schemeClr>
              </a:solidFill>
              <a:miter lim="800000"/>
              <a:headEnd/>
              <a:tailEnd/>
            </a:ln>
          </p:spPr>
          <p:txBody>
            <a:bodyPr wrap="none">
              <a:prstTxWarp prst="textNoShape">
                <a:avLst/>
              </a:prstTxWarp>
              <a:spAutoFit/>
            </a:bodyPr>
            <a:lstStyle/>
            <a:p>
              <a:pPr algn="ctr"/>
              <a:r>
                <a:rPr lang="en-US" sz="1200" b="1" dirty="0">
                  <a:solidFill>
                    <a:srgbClr val="262673"/>
                  </a:solidFill>
                </a:rPr>
                <a:t>+ </a:t>
              </a:r>
              <a:r>
                <a:rPr lang="en-US" sz="1200" dirty="0">
                  <a:solidFill>
                    <a:srgbClr val="262673"/>
                  </a:solidFill>
                </a:rPr>
                <a:t>Shared</a:t>
              </a:r>
            </a:p>
            <a:p>
              <a:pPr algn="ctr"/>
              <a:r>
                <a:rPr lang="en-US" sz="1200" dirty="0">
                  <a:solidFill>
                    <a:srgbClr val="262673"/>
                  </a:solidFill>
                </a:rPr>
                <a:t>Vision</a:t>
              </a:r>
            </a:p>
          </p:txBody>
        </p:sp>
        <p:sp>
          <p:nvSpPr>
            <p:cNvPr id="32" name="Freeform 31"/>
            <p:cNvSpPr/>
            <p:nvPr/>
          </p:nvSpPr>
          <p:spPr>
            <a:xfrm>
              <a:off x="5992984" y="3659304"/>
              <a:ext cx="235905" cy="499265"/>
            </a:xfrm>
            <a:custGeom>
              <a:avLst/>
              <a:gdLst>
                <a:gd name="connsiteX0" fmla="*/ 830178 w 830178"/>
                <a:gd name="connsiteY0" fmla="*/ 0 h 553453"/>
                <a:gd name="connsiteX1" fmla="*/ 830178 w 830178"/>
                <a:gd name="connsiteY1" fmla="*/ 553453 h 553453"/>
                <a:gd name="connsiteX2" fmla="*/ 0 w 830178"/>
                <a:gd name="connsiteY2" fmla="*/ 553453 h 553453"/>
              </a:gdLst>
              <a:ahLst/>
              <a:cxnLst>
                <a:cxn ang="0">
                  <a:pos x="connsiteX0" y="connsiteY0"/>
                </a:cxn>
                <a:cxn ang="0">
                  <a:pos x="connsiteX1" y="connsiteY1"/>
                </a:cxn>
                <a:cxn ang="0">
                  <a:pos x="connsiteX2" y="connsiteY2"/>
                </a:cxn>
              </a:cxnLst>
              <a:rect l="l" t="t" r="r" b="b"/>
              <a:pathLst>
                <a:path w="830178" h="553453">
                  <a:moveTo>
                    <a:pt x="830178" y="0"/>
                  </a:moveTo>
                  <a:lnTo>
                    <a:pt x="830178" y="553453"/>
                  </a:lnTo>
                  <a:lnTo>
                    <a:pt x="0" y="553453"/>
                  </a:lnTo>
                </a:path>
              </a:pathLst>
            </a:custGeom>
            <a:ln w="9525">
              <a:solidFill>
                <a:srgbClr val="808080"/>
              </a:solidFill>
              <a:headEnd type="triangl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9" name="TextBox 48"/>
            <p:cNvSpPr txBox="1"/>
            <p:nvPr/>
          </p:nvSpPr>
          <p:spPr>
            <a:xfrm>
              <a:off x="5959452" y="3851330"/>
              <a:ext cx="284515" cy="307777"/>
            </a:xfrm>
            <a:prstGeom prst="rect">
              <a:avLst/>
            </a:prstGeom>
            <a:noFill/>
          </p:spPr>
          <p:txBody>
            <a:bodyPr wrap="none" rtlCol="0">
              <a:spAutoFit/>
            </a:bodyPr>
            <a:lstStyle/>
            <a:p>
              <a:r>
                <a:rPr lang="en-US" sz="1400" dirty="0"/>
                <a:t>8</a:t>
              </a:r>
            </a:p>
          </p:txBody>
        </p:sp>
      </p:grpSp>
      <p:grpSp>
        <p:nvGrpSpPr>
          <p:cNvPr id="78" name="Group 77"/>
          <p:cNvGrpSpPr/>
          <p:nvPr/>
        </p:nvGrpSpPr>
        <p:grpSpPr>
          <a:xfrm>
            <a:off x="2157356" y="2833597"/>
            <a:ext cx="5579077" cy="1209756"/>
            <a:chOff x="2157356" y="3006420"/>
            <a:chExt cx="5579077" cy="1036934"/>
          </a:xfrm>
        </p:grpSpPr>
        <p:cxnSp>
          <p:nvCxnSpPr>
            <p:cNvPr id="66" name="Elbow Connector 65"/>
            <p:cNvCxnSpPr>
              <a:stCxn id="23" idx="0"/>
              <a:endCxn id="15" idx="0"/>
            </p:cNvCxnSpPr>
            <p:nvPr/>
          </p:nvCxnSpPr>
          <p:spPr>
            <a:xfrm rot="16200000" flipV="1">
              <a:off x="5785986" y="1171188"/>
              <a:ext cx="115215" cy="3785679"/>
            </a:xfrm>
            <a:prstGeom prst="bentConnector3">
              <a:avLst>
                <a:gd name="adj1" fmla="val 298412"/>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69" name="Straight Arrow Connector 68"/>
            <p:cNvCxnSpPr>
              <a:stCxn id="36" idx="0"/>
              <a:endCxn id="36" idx="1"/>
            </p:cNvCxnSpPr>
            <p:nvPr/>
          </p:nvCxnSpPr>
          <p:spPr>
            <a:xfrm flipH="1">
              <a:off x="3324724" y="3659305"/>
              <a:ext cx="307843" cy="345645"/>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73" name="Straight Arrow Connector 72"/>
            <p:cNvCxnSpPr>
              <a:stCxn id="37" idx="0"/>
              <a:endCxn id="37" idx="1"/>
            </p:cNvCxnSpPr>
            <p:nvPr/>
          </p:nvCxnSpPr>
          <p:spPr>
            <a:xfrm flipH="1" flipV="1">
              <a:off x="2310975" y="3774518"/>
              <a:ext cx="115216" cy="268836"/>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75" name="Straight Arrow Connector 74"/>
            <p:cNvCxnSpPr/>
            <p:nvPr/>
          </p:nvCxnSpPr>
          <p:spPr>
            <a:xfrm flipV="1">
              <a:off x="2157356" y="3068570"/>
              <a:ext cx="0" cy="198579"/>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77" name="Straight Arrow Connector 76"/>
            <p:cNvCxnSpPr/>
            <p:nvPr/>
          </p:nvCxnSpPr>
          <p:spPr>
            <a:xfrm>
              <a:off x="3040672" y="3041745"/>
              <a:ext cx="307240" cy="268835"/>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4233936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6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External Representations</a:t>
            </a:r>
          </a:p>
        </p:txBody>
      </p:sp>
      <p:sp>
        <p:nvSpPr>
          <p:cNvPr id="3" name="Content Placeholder 2"/>
          <p:cNvSpPr>
            <a:spLocks noGrp="1"/>
          </p:cNvSpPr>
          <p:nvPr>
            <p:ph idx="1"/>
          </p:nvPr>
        </p:nvSpPr>
        <p:spPr/>
        <p:txBody>
          <a:bodyPr/>
          <a:lstStyle/>
          <a:p>
            <a:r>
              <a:rPr lang="en-US" dirty="0"/>
              <a:t>Star &amp; </a:t>
            </a:r>
            <a:r>
              <a:rPr lang="en-US" dirty="0" err="1"/>
              <a:t>Griesemer</a:t>
            </a:r>
            <a:r>
              <a:rPr lang="en-US" dirty="0"/>
              <a:t> (1989) </a:t>
            </a:r>
            <a:r>
              <a:rPr lang="en-US" b="1" dirty="0"/>
              <a:t>Social sciences</a:t>
            </a:r>
            <a:r>
              <a:rPr lang="en-US" dirty="0"/>
              <a:t>: </a:t>
            </a:r>
            <a:r>
              <a:rPr lang="en-US" b="1" dirty="0"/>
              <a:t>Boundary objects</a:t>
            </a:r>
            <a:r>
              <a:rPr lang="en-US" dirty="0"/>
              <a:t> </a:t>
            </a:r>
            <a:r>
              <a:rPr lang="mr-IN" dirty="0"/>
              <a:t>–</a:t>
            </a:r>
            <a:r>
              <a:rPr lang="en-US" dirty="0"/>
              <a:t> static objects that link across different perspectives (forms, etc.)</a:t>
            </a:r>
          </a:p>
          <a:p>
            <a:r>
              <a:rPr lang="en-US" dirty="0"/>
              <a:t>Hutchins (1995): </a:t>
            </a:r>
            <a:r>
              <a:rPr lang="en-US" b="1" dirty="0"/>
              <a:t>Anthropology</a:t>
            </a:r>
            <a:r>
              <a:rPr lang="en-US" dirty="0"/>
              <a:t>: Material artifacts in distributed cognitive systems</a:t>
            </a:r>
          </a:p>
          <a:p>
            <a:r>
              <a:rPr lang="en-US" dirty="0" err="1"/>
              <a:t>Ewenstein</a:t>
            </a:r>
            <a:r>
              <a:rPr lang="en-US" dirty="0"/>
              <a:t> &amp; Whyte (2009) </a:t>
            </a:r>
            <a:r>
              <a:rPr lang="en-US" b="1" dirty="0"/>
              <a:t>Organizational sciences</a:t>
            </a:r>
            <a:r>
              <a:rPr lang="en-US" dirty="0"/>
              <a:t>: Epistemic objects </a:t>
            </a:r>
            <a:r>
              <a:rPr lang="mr-IN" dirty="0"/>
              <a:t>–</a:t>
            </a:r>
            <a:r>
              <a:rPr lang="en-US" dirty="0"/>
              <a:t> evolving objects </a:t>
            </a:r>
          </a:p>
          <a:p>
            <a:r>
              <a:rPr lang="en-US" dirty="0"/>
              <a:t>Fiore et al. (2010) </a:t>
            </a:r>
            <a:r>
              <a:rPr lang="en-US" b="1" dirty="0"/>
              <a:t>Psychology</a:t>
            </a:r>
            <a:r>
              <a:rPr lang="en-US" dirty="0"/>
              <a:t>: </a:t>
            </a:r>
            <a:r>
              <a:rPr lang="en-US" dirty="0" err="1"/>
              <a:t>Macrocognition</a:t>
            </a:r>
            <a:r>
              <a:rPr lang="en-US" dirty="0"/>
              <a:t> </a:t>
            </a:r>
            <a:r>
              <a:rPr lang="mr-IN" dirty="0"/>
              <a:t>–</a:t>
            </a:r>
            <a:r>
              <a:rPr lang="en-US" dirty="0"/>
              <a:t> team process and external representations</a:t>
            </a:r>
          </a:p>
        </p:txBody>
      </p:sp>
      <p:sp>
        <p:nvSpPr>
          <p:cNvPr id="4" name="Date Placeholder 3"/>
          <p:cNvSpPr>
            <a:spLocks noGrp="1"/>
          </p:cNvSpPr>
          <p:nvPr>
            <p:ph type="dt" sz="half" idx="10"/>
          </p:nvPr>
        </p:nvSpPr>
        <p:spPr/>
        <p:txBody>
          <a:bodyPr/>
          <a:lstStyle/>
          <a:p>
            <a:fld id="{099EFFB6-1E70-5D4F-94B3-FD215188BD16}" type="datetime1">
              <a:rPr lang="en-US" smtClean="0"/>
              <a:t>8/7/18</a:t>
            </a:fld>
            <a:endParaRPr lang="en-US"/>
          </a:p>
        </p:txBody>
      </p:sp>
    </p:spTree>
    <p:extLst>
      <p:ext uri="{BB962C8B-B14F-4D97-AF65-F5344CB8AC3E}">
        <p14:creationId xmlns:p14="http://schemas.microsoft.com/office/powerpoint/2010/main" val="3354871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80402"/>
            <a:ext cx="8913813" cy="914400"/>
          </a:xfrm>
        </p:spPr>
        <p:txBody>
          <a:bodyPr/>
          <a:lstStyle/>
          <a:p>
            <a:r>
              <a:rPr lang="en-US" dirty="0"/>
              <a:t>Model-Based Reasoning</a:t>
            </a:r>
          </a:p>
        </p:txBody>
      </p:sp>
      <p:sp>
        <p:nvSpPr>
          <p:cNvPr id="3" name="Date Placeholder 2"/>
          <p:cNvSpPr>
            <a:spLocks noGrp="1"/>
          </p:cNvSpPr>
          <p:nvPr>
            <p:ph type="dt" sz="half" idx="10"/>
          </p:nvPr>
        </p:nvSpPr>
        <p:spPr/>
        <p:txBody>
          <a:bodyPr/>
          <a:lstStyle/>
          <a:p>
            <a:fld id="{85F0CF41-B609-C441-9924-7803CDCB13DE}" type="datetime1">
              <a:rPr lang="en-US" smtClean="0"/>
              <a:t>8/7/18</a:t>
            </a:fld>
            <a:endParaRPr lang="en-US"/>
          </a:p>
        </p:txBody>
      </p:sp>
      <p:sp>
        <p:nvSpPr>
          <p:cNvPr id="4" name="Rectangle 3"/>
          <p:cNvSpPr/>
          <p:nvPr/>
        </p:nvSpPr>
        <p:spPr>
          <a:xfrm>
            <a:off x="990600" y="1524000"/>
            <a:ext cx="7696200" cy="1323439"/>
          </a:xfrm>
          <a:prstGeom prst="rect">
            <a:avLst/>
          </a:prstGeom>
        </p:spPr>
        <p:txBody>
          <a:bodyPr wrap="square">
            <a:spAutoFit/>
          </a:bodyPr>
          <a:lstStyle/>
          <a:p>
            <a:r>
              <a:rPr lang="en-US" sz="2000" dirty="0"/>
              <a:t>Models: Analogies, metaphor, thought experiments, visual models, semantic models and/or simulation models… </a:t>
            </a:r>
          </a:p>
          <a:p>
            <a:r>
              <a:rPr lang="en-US" sz="2000" i="1" dirty="0"/>
              <a:t>used for abstraction and communication of complex concept</a:t>
            </a:r>
            <a:r>
              <a:rPr lang="en-US" sz="2000" dirty="0"/>
              <a:t>s </a:t>
            </a:r>
          </a:p>
        </p:txBody>
      </p:sp>
      <p:grpSp>
        <p:nvGrpSpPr>
          <p:cNvPr id="10" name="Group 9"/>
          <p:cNvGrpSpPr/>
          <p:nvPr/>
        </p:nvGrpSpPr>
        <p:grpSpPr>
          <a:xfrm>
            <a:off x="990600" y="4267200"/>
            <a:ext cx="7709461" cy="1359932"/>
            <a:chOff x="990600" y="4267200"/>
            <a:chExt cx="7709461" cy="1359932"/>
          </a:xfrm>
        </p:grpSpPr>
        <p:sp>
          <p:nvSpPr>
            <p:cNvPr id="5" name="TextBox 4"/>
            <p:cNvSpPr txBox="1"/>
            <p:nvPr/>
          </p:nvSpPr>
          <p:spPr>
            <a:xfrm>
              <a:off x="990600" y="4267200"/>
              <a:ext cx="7504207" cy="923330"/>
            </a:xfrm>
            <a:prstGeom prst="rect">
              <a:avLst/>
            </a:prstGeom>
            <a:noFill/>
          </p:spPr>
          <p:txBody>
            <a:bodyPr wrap="square" rtlCol="0">
              <a:spAutoFit/>
            </a:bodyPr>
            <a:lstStyle/>
            <a:p>
              <a:r>
                <a:rPr lang="en-US" dirty="0"/>
                <a:t>Model-based reasoning: </a:t>
              </a:r>
            </a:p>
            <a:p>
              <a:pPr marL="285750" indent="-285750">
                <a:buFont typeface="Arial"/>
                <a:buChar char="•"/>
              </a:pPr>
              <a:r>
                <a:rPr lang="en-US" dirty="0"/>
                <a:t>Employing models to </a:t>
              </a:r>
              <a:r>
                <a:rPr lang="en-US" i="1" dirty="0"/>
                <a:t>invoke conceptual change </a:t>
              </a:r>
              <a:r>
                <a:rPr lang="en-US" dirty="0">
                  <a:solidFill>
                    <a:srgbClr val="FF0000"/>
                  </a:solidFill>
                </a:rPr>
                <a:t>[e.g. learn]</a:t>
              </a:r>
            </a:p>
            <a:p>
              <a:pPr marL="285750" indent="-285750">
                <a:buFont typeface="Arial"/>
                <a:buChar char="•"/>
              </a:pPr>
              <a:r>
                <a:rPr lang="en-US" dirty="0"/>
                <a:t>Reasoning by mental modeling possibly aided by external devices</a:t>
              </a:r>
            </a:p>
          </p:txBody>
        </p:sp>
        <p:sp>
          <p:nvSpPr>
            <p:cNvPr id="6" name="Rectangle 5"/>
            <p:cNvSpPr/>
            <p:nvPr/>
          </p:nvSpPr>
          <p:spPr>
            <a:xfrm>
              <a:off x="6629400" y="5257800"/>
              <a:ext cx="2070661" cy="369332"/>
            </a:xfrm>
            <a:prstGeom prst="rect">
              <a:avLst/>
            </a:prstGeom>
          </p:spPr>
          <p:txBody>
            <a:bodyPr wrap="none">
              <a:spAutoFit/>
            </a:bodyPr>
            <a:lstStyle/>
            <a:p>
              <a:r>
                <a:rPr lang="en-US" dirty="0"/>
                <a:t>(</a:t>
              </a:r>
              <a:r>
                <a:rPr lang="en-US" dirty="0" err="1"/>
                <a:t>Nersessian</a:t>
              </a:r>
              <a:r>
                <a:rPr lang="en-US" dirty="0"/>
                <a:t> 1999)</a:t>
              </a:r>
            </a:p>
          </p:txBody>
        </p:sp>
      </p:grpSp>
      <p:grpSp>
        <p:nvGrpSpPr>
          <p:cNvPr id="9" name="Group 8"/>
          <p:cNvGrpSpPr/>
          <p:nvPr/>
        </p:nvGrpSpPr>
        <p:grpSpPr>
          <a:xfrm>
            <a:off x="990600" y="3048000"/>
            <a:ext cx="7795871" cy="1200329"/>
            <a:chOff x="990600" y="3048000"/>
            <a:chExt cx="7795871" cy="1200329"/>
          </a:xfrm>
        </p:grpSpPr>
        <p:sp>
          <p:nvSpPr>
            <p:cNvPr id="7" name="Rectangle 6"/>
            <p:cNvSpPr/>
            <p:nvPr/>
          </p:nvSpPr>
          <p:spPr>
            <a:xfrm>
              <a:off x="990600" y="3048000"/>
              <a:ext cx="7620000" cy="1200329"/>
            </a:xfrm>
            <a:prstGeom prst="rect">
              <a:avLst/>
            </a:prstGeom>
          </p:spPr>
          <p:txBody>
            <a:bodyPr wrap="square">
              <a:spAutoFit/>
            </a:bodyPr>
            <a:lstStyle/>
            <a:p>
              <a:r>
                <a:rPr lang="en-US" dirty="0"/>
                <a:t>Models enable the offloading and summarizing of complex information so that individuals can </a:t>
              </a:r>
              <a:r>
                <a:rPr lang="en-US" i="1" dirty="0"/>
                <a:t>grasp</a:t>
              </a:r>
              <a:r>
                <a:rPr lang="en-US" dirty="0"/>
                <a:t> and manipulate more information</a:t>
              </a:r>
              <a:endParaRPr lang="en-US" dirty="0">
                <a:solidFill>
                  <a:srgbClr val="FF0000"/>
                </a:solidFill>
              </a:endParaRPr>
            </a:p>
            <a:p>
              <a:endParaRPr lang="en-US" dirty="0"/>
            </a:p>
          </p:txBody>
        </p:sp>
        <p:sp>
          <p:nvSpPr>
            <p:cNvPr id="8" name="Rectangle 7"/>
            <p:cNvSpPr/>
            <p:nvPr/>
          </p:nvSpPr>
          <p:spPr>
            <a:xfrm>
              <a:off x="6797976" y="3657600"/>
              <a:ext cx="1988495" cy="369332"/>
            </a:xfrm>
            <a:prstGeom prst="rect">
              <a:avLst/>
            </a:prstGeom>
          </p:spPr>
          <p:txBody>
            <a:bodyPr wrap="none">
              <a:spAutoFit/>
            </a:bodyPr>
            <a:lstStyle/>
            <a:p>
              <a:r>
                <a:rPr lang="en-US" dirty="0"/>
                <a:t>(</a:t>
              </a:r>
              <a:r>
                <a:rPr lang="en-US" dirty="0" err="1"/>
                <a:t>Ifenthaler</a:t>
              </a:r>
              <a:r>
                <a:rPr lang="en-US" dirty="0"/>
                <a:t> 2013)</a:t>
              </a:r>
            </a:p>
          </p:txBody>
        </p:sp>
      </p:grpSp>
    </p:spTree>
    <p:extLst>
      <p:ext uri="{BB962C8B-B14F-4D97-AF65-F5344CB8AC3E}">
        <p14:creationId xmlns:p14="http://schemas.microsoft.com/office/powerpoint/2010/main" val="379355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Part 1: Key concepts and terminology</a:t>
            </a:r>
          </a:p>
        </p:txBody>
      </p:sp>
    </p:spTree>
    <p:extLst>
      <p:ext uri="{BB962C8B-B14F-4D97-AF65-F5344CB8AC3E}">
        <p14:creationId xmlns:p14="http://schemas.microsoft.com/office/powerpoint/2010/main" val="23238138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329769" y="4274645"/>
            <a:ext cx="1944032" cy="1207353"/>
          </a:xfrm>
          <a:prstGeom prst="ellipse">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Mental</a:t>
            </a:r>
          </a:p>
          <a:p>
            <a:pPr algn="ctr"/>
            <a:r>
              <a:rPr lang="en-US" dirty="0">
                <a:solidFill>
                  <a:schemeClr val="tx1"/>
                </a:solidFill>
              </a:rPr>
              <a:t>Model</a:t>
            </a:r>
          </a:p>
        </p:txBody>
      </p:sp>
      <p:sp>
        <p:nvSpPr>
          <p:cNvPr id="3" name="TextBox 2"/>
          <p:cNvSpPr txBox="1"/>
          <p:nvPr/>
        </p:nvSpPr>
        <p:spPr>
          <a:xfrm>
            <a:off x="1628990" y="4988132"/>
            <a:ext cx="339982" cy="369332"/>
          </a:xfrm>
          <a:prstGeom prst="rect">
            <a:avLst/>
          </a:prstGeom>
          <a:noFill/>
        </p:spPr>
        <p:txBody>
          <a:bodyPr wrap="none" rtlCol="0">
            <a:spAutoFit/>
          </a:bodyPr>
          <a:lstStyle/>
          <a:p>
            <a:r>
              <a:rPr lang="en-US" dirty="0"/>
              <a:t>t</a:t>
            </a:r>
            <a:r>
              <a:rPr lang="en-US" baseline="-25000" dirty="0"/>
              <a:t>0</a:t>
            </a:r>
          </a:p>
        </p:txBody>
      </p:sp>
      <p:grpSp>
        <p:nvGrpSpPr>
          <p:cNvPr id="6" name="Group 5"/>
          <p:cNvGrpSpPr/>
          <p:nvPr/>
        </p:nvGrpSpPr>
        <p:grpSpPr>
          <a:xfrm>
            <a:off x="1045071" y="1230450"/>
            <a:ext cx="1944032" cy="1207353"/>
            <a:chOff x="1448759" y="1113419"/>
            <a:chExt cx="1395313" cy="1019194"/>
          </a:xfrm>
          <a:solidFill>
            <a:srgbClr val="FFFFFF"/>
          </a:solidFill>
        </p:grpSpPr>
        <p:sp>
          <p:nvSpPr>
            <p:cNvPr id="7" name="Oval 6"/>
            <p:cNvSpPr/>
            <p:nvPr/>
          </p:nvSpPr>
          <p:spPr>
            <a:xfrm>
              <a:off x="1448759" y="1113419"/>
              <a:ext cx="1395313" cy="1019194"/>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MM</a:t>
              </a:r>
            </a:p>
          </p:txBody>
        </p:sp>
        <p:sp>
          <p:nvSpPr>
            <p:cNvPr id="8" name="TextBox 7"/>
            <p:cNvSpPr txBox="1"/>
            <p:nvPr/>
          </p:nvSpPr>
          <p:spPr>
            <a:xfrm>
              <a:off x="1678907" y="1239868"/>
              <a:ext cx="787732" cy="779434"/>
            </a:xfrm>
            <a:prstGeom prst="rect">
              <a:avLst/>
            </a:prstGeom>
            <a:grpFill/>
          </p:spPr>
          <p:txBody>
            <a:bodyPr wrap="none" rtlCol="0">
              <a:spAutoFit/>
            </a:bodyPr>
            <a:lstStyle/>
            <a:p>
              <a:r>
                <a:rPr lang="en-US" dirty="0"/>
                <a:t>T</a:t>
              </a:r>
              <a:r>
                <a:rPr lang="en-US" baseline="-25000" dirty="0"/>
                <a:t>0</a:t>
              </a:r>
            </a:p>
            <a:p>
              <a:r>
                <a:rPr lang="en-US" dirty="0"/>
                <a:t>  Mental</a:t>
              </a:r>
            </a:p>
            <a:p>
              <a:r>
                <a:rPr lang="en-US" dirty="0"/>
                <a:t>  Model</a:t>
              </a:r>
            </a:p>
          </p:txBody>
        </p:sp>
      </p:grpSp>
      <p:grpSp>
        <p:nvGrpSpPr>
          <p:cNvPr id="16" name="Group 15"/>
          <p:cNvGrpSpPr/>
          <p:nvPr/>
        </p:nvGrpSpPr>
        <p:grpSpPr>
          <a:xfrm>
            <a:off x="5314560" y="2499946"/>
            <a:ext cx="2273261" cy="1893222"/>
            <a:chOff x="4907111" y="2475503"/>
            <a:chExt cx="2273261" cy="1893222"/>
          </a:xfrm>
        </p:grpSpPr>
        <p:sp>
          <p:nvSpPr>
            <p:cNvPr id="17" name="Rectangle 16"/>
            <p:cNvSpPr/>
            <p:nvPr/>
          </p:nvSpPr>
          <p:spPr>
            <a:xfrm>
              <a:off x="4907111" y="2475503"/>
              <a:ext cx="2273261" cy="1893222"/>
            </a:xfrm>
            <a:prstGeom prst="rect">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Boundary</a:t>
              </a:r>
            </a:p>
            <a:p>
              <a:pPr algn="ctr"/>
              <a:r>
                <a:rPr lang="en-US" dirty="0">
                  <a:solidFill>
                    <a:schemeClr val="tx1"/>
                  </a:solidFill>
                </a:rPr>
                <a:t>Negotiating</a:t>
              </a:r>
            </a:p>
            <a:p>
              <a:pPr algn="ctr"/>
              <a:r>
                <a:rPr lang="en-US" dirty="0">
                  <a:solidFill>
                    <a:schemeClr val="tx1"/>
                  </a:solidFill>
                </a:rPr>
                <a:t>Object</a:t>
              </a:r>
            </a:p>
            <a:p>
              <a:pPr algn="ctr"/>
              <a:r>
                <a:rPr lang="en-US" dirty="0">
                  <a:solidFill>
                    <a:schemeClr val="tx1"/>
                  </a:solidFill>
                </a:rPr>
                <a:t>(BNO)</a:t>
              </a:r>
            </a:p>
          </p:txBody>
        </p:sp>
        <p:sp>
          <p:nvSpPr>
            <p:cNvPr id="18" name="TextBox 17"/>
            <p:cNvSpPr txBox="1"/>
            <p:nvPr/>
          </p:nvSpPr>
          <p:spPr>
            <a:xfrm>
              <a:off x="4907111" y="2497364"/>
              <a:ext cx="339982" cy="369332"/>
            </a:xfrm>
            <a:prstGeom prst="rect">
              <a:avLst/>
            </a:prstGeom>
            <a:noFill/>
          </p:spPr>
          <p:txBody>
            <a:bodyPr wrap="none" rtlCol="0">
              <a:spAutoFit/>
            </a:bodyPr>
            <a:lstStyle/>
            <a:p>
              <a:r>
                <a:rPr lang="en-US" dirty="0"/>
                <a:t>t</a:t>
              </a:r>
              <a:r>
                <a:rPr lang="en-US" baseline="-25000" dirty="0"/>
                <a:t>0</a:t>
              </a:r>
            </a:p>
          </p:txBody>
        </p:sp>
      </p:grpSp>
      <p:grpSp>
        <p:nvGrpSpPr>
          <p:cNvPr id="42" name="Group 41"/>
          <p:cNvGrpSpPr/>
          <p:nvPr/>
        </p:nvGrpSpPr>
        <p:grpSpPr>
          <a:xfrm>
            <a:off x="128087" y="2602853"/>
            <a:ext cx="1759053" cy="1200328"/>
            <a:chOff x="128087" y="2602853"/>
            <a:chExt cx="1759053" cy="1200328"/>
          </a:xfrm>
        </p:grpSpPr>
        <p:sp>
          <p:nvSpPr>
            <p:cNvPr id="25" name="TextBox 24"/>
            <p:cNvSpPr txBox="1"/>
            <p:nvPr/>
          </p:nvSpPr>
          <p:spPr>
            <a:xfrm>
              <a:off x="128087" y="2602853"/>
              <a:ext cx="1600618" cy="1200328"/>
            </a:xfrm>
            <a:prstGeom prst="rect">
              <a:avLst/>
            </a:prstGeom>
            <a:noFill/>
          </p:spPr>
          <p:txBody>
            <a:bodyPr wrap="none" rtlCol="0">
              <a:spAutoFit/>
            </a:bodyPr>
            <a:lstStyle/>
            <a:p>
              <a:pPr algn="ctr"/>
              <a:r>
                <a:rPr lang="en-US" sz="2400" dirty="0"/>
                <a:t>Decreasing</a:t>
              </a:r>
            </a:p>
            <a:p>
              <a:pPr algn="ctr"/>
              <a:r>
                <a:rPr lang="en-US" sz="2400" dirty="0"/>
                <a:t>Conceptual</a:t>
              </a:r>
            </a:p>
            <a:p>
              <a:pPr algn="ctr"/>
              <a:r>
                <a:rPr lang="en-US" sz="2400" dirty="0"/>
                <a:t>Distance</a:t>
              </a:r>
            </a:p>
          </p:txBody>
        </p:sp>
        <p:cxnSp>
          <p:nvCxnSpPr>
            <p:cNvPr id="30" name="Straight Arrow Connector 29"/>
            <p:cNvCxnSpPr/>
            <p:nvPr/>
          </p:nvCxnSpPr>
          <p:spPr>
            <a:xfrm>
              <a:off x="1887140" y="2696804"/>
              <a:ext cx="0" cy="1055749"/>
            </a:xfrm>
            <a:prstGeom prst="straightConnector1">
              <a:avLst/>
            </a:prstGeom>
            <a:ln w="28575" cmpd="sng">
              <a:solidFill>
                <a:schemeClr val="tx1"/>
              </a:solidFill>
              <a:prstDash val="dash"/>
              <a:headEnd type="arrow"/>
              <a:tailEnd type="arrow"/>
            </a:ln>
          </p:spPr>
          <p:style>
            <a:lnRef idx="2">
              <a:schemeClr val="accent1"/>
            </a:lnRef>
            <a:fillRef idx="0">
              <a:schemeClr val="accent1"/>
            </a:fillRef>
            <a:effectRef idx="1">
              <a:schemeClr val="accent1"/>
            </a:effectRef>
            <a:fontRef idx="minor">
              <a:schemeClr val="tx1"/>
            </a:fontRef>
          </p:style>
        </p:cxnSp>
      </p:grpSp>
      <p:cxnSp>
        <p:nvCxnSpPr>
          <p:cNvPr id="37" name="Elbow Connector 36"/>
          <p:cNvCxnSpPr>
            <a:stCxn id="2" idx="5"/>
          </p:cNvCxnSpPr>
          <p:nvPr/>
        </p:nvCxnSpPr>
        <p:spPr>
          <a:xfrm rot="5400000" flipH="1" flipV="1">
            <a:off x="3587520" y="3546611"/>
            <a:ext cx="1160157" cy="2356991"/>
          </a:xfrm>
          <a:prstGeom prst="bentConnector4">
            <a:avLst>
              <a:gd name="adj1" fmla="val -212"/>
              <a:gd name="adj2" fmla="val 56039"/>
            </a:avLst>
          </a:prstGeom>
          <a:ln>
            <a:tailEnd type="arrow"/>
          </a:ln>
        </p:spPr>
        <p:style>
          <a:lnRef idx="2">
            <a:schemeClr val="accent1"/>
          </a:lnRef>
          <a:fillRef idx="0">
            <a:schemeClr val="accent1"/>
          </a:fillRef>
          <a:effectRef idx="1">
            <a:schemeClr val="accent1"/>
          </a:effectRef>
          <a:fontRef idx="minor">
            <a:schemeClr val="tx1"/>
          </a:fontRef>
        </p:style>
      </p:cxnSp>
      <p:grpSp>
        <p:nvGrpSpPr>
          <p:cNvPr id="45" name="Group 44"/>
          <p:cNvGrpSpPr/>
          <p:nvPr/>
        </p:nvGrpSpPr>
        <p:grpSpPr>
          <a:xfrm>
            <a:off x="1514217" y="594229"/>
            <a:ext cx="6387062" cy="4544933"/>
            <a:chOff x="1541474" y="558285"/>
            <a:chExt cx="6387062" cy="4544933"/>
          </a:xfrm>
        </p:grpSpPr>
        <p:sp>
          <p:nvSpPr>
            <p:cNvPr id="28" name="TextBox 27"/>
            <p:cNvSpPr txBox="1"/>
            <p:nvPr/>
          </p:nvSpPr>
          <p:spPr>
            <a:xfrm>
              <a:off x="2399829" y="558285"/>
              <a:ext cx="2652589" cy="461665"/>
            </a:xfrm>
            <a:prstGeom prst="rect">
              <a:avLst/>
            </a:prstGeom>
            <a:noFill/>
          </p:spPr>
          <p:txBody>
            <a:bodyPr wrap="none" rtlCol="0">
              <a:spAutoFit/>
            </a:bodyPr>
            <a:lstStyle/>
            <a:p>
              <a:r>
                <a:rPr lang="en-US" sz="2400" dirty="0"/>
                <a:t>Reflect &amp; transform</a:t>
              </a:r>
            </a:p>
          </p:txBody>
        </p:sp>
        <p:sp>
          <p:nvSpPr>
            <p:cNvPr id="4" name="Oval 3"/>
            <p:cNvSpPr/>
            <p:nvPr/>
          </p:nvSpPr>
          <p:spPr>
            <a:xfrm>
              <a:off x="1550151" y="3895865"/>
              <a:ext cx="1944032" cy="1207353"/>
            </a:xfrm>
            <a:prstGeom prst="ellipse">
              <a:avLst/>
            </a:prstGeom>
            <a:solidFill>
              <a:srgbClr val="FFFFFF"/>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MM</a:t>
              </a:r>
            </a:p>
          </p:txBody>
        </p:sp>
        <p:grpSp>
          <p:nvGrpSpPr>
            <p:cNvPr id="9" name="Group 8"/>
            <p:cNvGrpSpPr/>
            <p:nvPr/>
          </p:nvGrpSpPr>
          <p:grpSpPr>
            <a:xfrm>
              <a:off x="1541474" y="1457075"/>
              <a:ext cx="1944032" cy="1207353"/>
              <a:chOff x="972014" y="1050554"/>
              <a:chExt cx="1395313" cy="1019194"/>
            </a:xfrm>
            <a:solidFill>
              <a:srgbClr val="FFFFFF"/>
            </a:solidFill>
          </p:grpSpPr>
          <p:sp>
            <p:nvSpPr>
              <p:cNvPr id="10" name="Oval 9"/>
              <p:cNvSpPr/>
              <p:nvPr/>
            </p:nvSpPr>
            <p:spPr>
              <a:xfrm>
                <a:off x="972014" y="1050554"/>
                <a:ext cx="1395313" cy="1019194"/>
              </a:xfrm>
              <a:prstGeom prst="ellipse">
                <a:avLst/>
              </a:prstGeom>
              <a:grp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MM</a:t>
                </a:r>
              </a:p>
            </p:txBody>
          </p:sp>
          <p:sp>
            <p:nvSpPr>
              <p:cNvPr id="11" name="TextBox 10"/>
              <p:cNvSpPr txBox="1"/>
              <p:nvPr/>
            </p:nvSpPr>
            <p:spPr>
              <a:xfrm>
                <a:off x="1222325" y="1159275"/>
                <a:ext cx="244019" cy="311774"/>
              </a:xfrm>
              <a:prstGeom prst="rect">
                <a:avLst/>
              </a:prstGeom>
              <a:grpFill/>
              <a:ln>
                <a:noFill/>
              </a:ln>
            </p:spPr>
            <p:txBody>
              <a:bodyPr wrap="none" rtlCol="0">
                <a:spAutoFit/>
              </a:bodyPr>
              <a:lstStyle/>
              <a:p>
                <a:r>
                  <a:rPr lang="en-US" dirty="0"/>
                  <a:t>t</a:t>
                </a:r>
                <a:r>
                  <a:rPr lang="en-US" baseline="-25000" dirty="0"/>
                  <a:t>1</a:t>
                </a:r>
              </a:p>
            </p:txBody>
          </p:sp>
        </p:grpSp>
        <p:grpSp>
          <p:nvGrpSpPr>
            <p:cNvPr id="19" name="Group 18"/>
            <p:cNvGrpSpPr/>
            <p:nvPr/>
          </p:nvGrpSpPr>
          <p:grpSpPr>
            <a:xfrm>
              <a:off x="5655275" y="2674943"/>
              <a:ext cx="2273261" cy="1893222"/>
              <a:chOff x="4907111" y="2475503"/>
              <a:chExt cx="2273261" cy="1893222"/>
            </a:xfrm>
          </p:grpSpPr>
          <p:sp>
            <p:nvSpPr>
              <p:cNvPr id="20" name="Rectangle 19"/>
              <p:cNvSpPr/>
              <p:nvPr/>
            </p:nvSpPr>
            <p:spPr>
              <a:xfrm>
                <a:off x="4907111" y="2475503"/>
                <a:ext cx="2273261" cy="1893222"/>
              </a:xfrm>
              <a:prstGeom prst="rect">
                <a:avLst/>
              </a:prstGeom>
              <a:solidFill>
                <a:srgbClr val="FFFFFF"/>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BNO</a:t>
                </a:r>
              </a:p>
            </p:txBody>
          </p:sp>
          <p:sp>
            <p:nvSpPr>
              <p:cNvPr id="21" name="TextBox 20"/>
              <p:cNvSpPr txBox="1"/>
              <p:nvPr/>
            </p:nvSpPr>
            <p:spPr>
              <a:xfrm>
                <a:off x="4907111" y="2497364"/>
                <a:ext cx="339982" cy="369332"/>
              </a:xfrm>
              <a:prstGeom prst="rect">
                <a:avLst/>
              </a:prstGeom>
              <a:noFill/>
              <a:ln>
                <a:noFill/>
              </a:ln>
            </p:spPr>
            <p:txBody>
              <a:bodyPr wrap="none" rtlCol="0">
                <a:spAutoFit/>
              </a:bodyPr>
              <a:lstStyle/>
              <a:p>
                <a:r>
                  <a:rPr lang="en-US" dirty="0"/>
                  <a:t>t</a:t>
                </a:r>
                <a:r>
                  <a:rPr lang="en-US" baseline="-25000" dirty="0"/>
                  <a:t>1</a:t>
                </a:r>
              </a:p>
            </p:txBody>
          </p:sp>
        </p:grpSp>
        <p:cxnSp>
          <p:nvCxnSpPr>
            <p:cNvPr id="26" name="Curved Connector 25"/>
            <p:cNvCxnSpPr>
              <a:stCxn id="7" idx="0"/>
              <a:endCxn id="10" idx="0"/>
            </p:cNvCxnSpPr>
            <p:nvPr/>
          </p:nvCxnSpPr>
          <p:spPr>
            <a:xfrm rot="16200000" flipH="1">
              <a:off x="2147632" y="1091217"/>
              <a:ext cx="262569" cy="469146"/>
            </a:xfrm>
            <a:prstGeom prst="curvedConnector3">
              <a:avLst>
                <a:gd name="adj1" fmla="val -87063"/>
              </a:avLst>
            </a:prstGeom>
            <a:ln w="76200" cmpd="sng">
              <a:tailEnd type="arrow"/>
            </a:ln>
          </p:spPr>
          <p:style>
            <a:lnRef idx="2">
              <a:schemeClr val="accent1"/>
            </a:lnRef>
            <a:fillRef idx="0">
              <a:schemeClr val="accent1"/>
            </a:fillRef>
            <a:effectRef idx="1">
              <a:schemeClr val="accent1"/>
            </a:effectRef>
            <a:fontRef idx="minor">
              <a:schemeClr val="tx1"/>
            </a:fontRef>
          </p:style>
        </p:cxnSp>
        <p:cxnSp>
          <p:nvCxnSpPr>
            <p:cNvPr id="35" name="Elbow Connector 34"/>
            <p:cNvCxnSpPr>
              <a:stCxn id="10" idx="7"/>
            </p:cNvCxnSpPr>
            <p:nvPr/>
          </p:nvCxnSpPr>
          <p:spPr>
            <a:xfrm rot="16200000" flipH="1">
              <a:off x="4082763" y="751934"/>
              <a:ext cx="1030540" cy="2794448"/>
            </a:xfrm>
            <a:prstGeom prst="bentConnector4">
              <a:avLst>
                <a:gd name="adj1" fmla="val -240"/>
                <a:gd name="adj2" fmla="val 99294"/>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38" name="Elbow Connector 37"/>
            <p:cNvCxnSpPr>
              <a:stCxn id="20" idx="1"/>
            </p:cNvCxnSpPr>
            <p:nvPr/>
          </p:nvCxnSpPr>
          <p:spPr>
            <a:xfrm rot="10800000" flipV="1">
              <a:off x="3485507" y="3621553"/>
              <a:ext cx="2169769" cy="1159727"/>
            </a:xfrm>
            <a:prstGeom prst="bentConnector3">
              <a:avLst>
                <a:gd name="adj1" fmla="val 74053"/>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grpSp>
      <p:cxnSp>
        <p:nvCxnSpPr>
          <p:cNvPr id="36" name="Elbow Connector 35"/>
          <p:cNvCxnSpPr>
            <a:stCxn id="17" idx="0"/>
            <a:endCxn id="7" idx="7"/>
          </p:cNvCxnSpPr>
          <p:nvPr/>
        </p:nvCxnSpPr>
        <p:spPr>
          <a:xfrm rot="16200000" flipV="1">
            <a:off x="4031458" y="80212"/>
            <a:ext cx="1092683" cy="3746785"/>
          </a:xfrm>
          <a:prstGeom prst="bentConnector3">
            <a:avLst>
              <a:gd name="adj1" fmla="val 137103"/>
            </a:avLst>
          </a:prstGeom>
          <a:ln>
            <a:tailEnd type="arrow"/>
          </a:ln>
        </p:spPr>
        <p:style>
          <a:lnRef idx="2">
            <a:schemeClr val="accent1"/>
          </a:lnRef>
          <a:fillRef idx="0">
            <a:schemeClr val="accent1"/>
          </a:fillRef>
          <a:effectRef idx="1">
            <a:schemeClr val="accent1"/>
          </a:effectRef>
          <a:fontRef idx="minor">
            <a:schemeClr val="tx1"/>
          </a:fontRef>
        </p:style>
      </p:cxnSp>
      <p:grpSp>
        <p:nvGrpSpPr>
          <p:cNvPr id="46" name="Group 45"/>
          <p:cNvGrpSpPr/>
          <p:nvPr/>
        </p:nvGrpSpPr>
        <p:grpSpPr>
          <a:xfrm>
            <a:off x="1619084" y="1766275"/>
            <a:ext cx="6602954" cy="3001330"/>
            <a:chOff x="1619084" y="1766275"/>
            <a:chExt cx="6602954" cy="3001330"/>
          </a:xfrm>
        </p:grpSpPr>
        <p:grpSp>
          <p:nvGrpSpPr>
            <p:cNvPr id="12" name="Group 11"/>
            <p:cNvGrpSpPr/>
            <p:nvPr/>
          </p:nvGrpSpPr>
          <p:grpSpPr>
            <a:xfrm>
              <a:off x="1895160" y="1766275"/>
              <a:ext cx="1944032" cy="1207353"/>
              <a:chOff x="972014" y="1050554"/>
              <a:chExt cx="1395313" cy="1019194"/>
            </a:xfrm>
            <a:solidFill>
              <a:srgbClr val="FFFFFF"/>
            </a:solidFill>
          </p:grpSpPr>
          <p:sp>
            <p:nvSpPr>
              <p:cNvPr id="13" name="Oval 12"/>
              <p:cNvSpPr/>
              <p:nvPr/>
            </p:nvSpPr>
            <p:spPr>
              <a:xfrm>
                <a:off x="972014" y="1050554"/>
                <a:ext cx="1395313" cy="1019194"/>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a:p>
                <a:pPr algn="ctr"/>
                <a:r>
                  <a:rPr lang="en-US" dirty="0">
                    <a:solidFill>
                      <a:schemeClr val="tx1"/>
                    </a:solidFill>
                  </a:rPr>
                  <a:t>Mental</a:t>
                </a:r>
              </a:p>
              <a:p>
                <a:pPr algn="ctr"/>
                <a:r>
                  <a:rPr lang="en-US" dirty="0">
                    <a:solidFill>
                      <a:schemeClr val="tx1"/>
                    </a:solidFill>
                  </a:rPr>
                  <a:t>Model</a:t>
                </a:r>
              </a:p>
            </p:txBody>
          </p:sp>
          <p:sp>
            <p:nvSpPr>
              <p:cNvPr id="14" name="TextBox 13"/>
              <p:cNvSpPr txBox="1"/>
              <p:nvPr/>
            </p:nvSpPr>
            <p:spPr>
              <a:xfrm>
                <a:off x="1233578" y="1146039"/>
                <a:ext cx="244019" cy="311774"/>
              </a:xfrm>
              <a:prstGeom prst="rect">
                <a:avLst/>
              </a:prstGeom>
              <a:grpFill/>
            </p:spPr>
            <p:txBody>
              <a:bodyPr wrap="none" rtlCol="0">
                <a:spAutoFit/>
              </a:bodyPr>
              <a:lstStyle/>
              <a:p>
                <a:r>
                  <a:rPr lang="en-US" dirty="0"/>
                  <a:t>t</a:t>
                </a:r>
                <a:r>
                  <a:rPr lang="en-US" baseline="-25000" dirty="0"/>
                  <a:t>2</a:t>
                </a:r>
              </a:p>
            </p:txBody>
          </p:sp>
        </p:grpSp>
        <p:sp>
          <p:nvSpPr>
            <p:cNvPr id="15" name="Oval 14"/>
            <p:cNvSpPr/>
            <p:nvPr/>
          </p:nvSpPr>
          <p:spPr>
            <a:xfrm>
              <a:off x="1850739" y="3551875"/>
              <a:ext cx="1944032" cy="1207353"/>
            </a:xfrm>
            <a:prstGeom prst="ellipse">
              <a:avLst/>
            </a:prstGeom>
            <a:solidFill>
              <a:srgbClr val="FFFFFF"/>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Mental</a:t>
              </a:r>
            </a:p>
            <a:p>
              <a:pPr algn="ctr"/>
              <a:r>
                <a:rPr lang="en-US" dirty="0">
                  <a:solidFill>
                    <a:schemeClr val="tx1"/>
                  </a:solidFill>
                </a:rPr>
                <a:t>Model</a:t>
              </a:r>
            </a:p>
          </p:txBody>
        </p:sp>
        <p:grpSp>
          <p:nvGrpSpPr>
            <p:cNvPr id="22" name="Group 21"/>
            <p:cNvGrpSpPr/>
            <p:nvPr/>
          </p:nvGrpSpPr>
          <p:grpSpPr>
            <a:xfrm>
              <a:off x="5917421" y="2874383"/>
              <a:ext cx="2304617" cy="1893222"/>
              <a:chOff x="4907111" y="2475503"/>
              <a:chExt cx="2304617" cy="1893222"/>
            </a:xfrm>
          </p:grpSpPr>
          <p:sp>
            <p:nvSpPr>
              <p:cNvPr id="23" name="Rectangle 22"/>
              <p:cNvSpPr/>
              <p:nvPr/>
            </p:nvSpPr>
            <p:spPr>
              <a:xfrm>
                <a:off x="4938467" y="2475503"/>
                <a:ext cx="2273261" cy="1893222"/>
              </a:xfrm>
              <a:prstGeom prst="rect">
                <a:avLst/>
              </a:prstGeom>
              <a:solidFill>
                <a:srgbClr val="FFFFFF"/>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000000"/>
                    </a:solidFill>
                  </a:rPr>
                  <a:t>Boundary</a:t>
                </a:r>
              </a:p>
              <a:p>
                <a:pPr algn="ctr"/>
                <a:r>
                  <a:rPr lang="en-US" dirty="0">
                    <a:solidFill>
                      <a:srgbClr val="000000"/>
                    </a:solidFill>
                  </a:rPr>
                  <a:t>Negotiating</a:t>
                </a:r>
              </a:p>
              <a:p>
                <a:pPr algn="ctr"/>
                <a:r>
                  <a:rPr lang="en-US" dirty="0">
                    <a:solidFill>
                      <a:srgbClr val="000000"/>
                    </a:solidFill>
                  </a:rPr>
                  <a:t>Object</a:t>
                </a:r>
              </a:p>
            </p:txBody>
          </p:sp>
          <p:sp>
            <p:nvSpPr>
              <p:cNvPr id="24" name="TextBox 23"/>
              <p:cNvSpPr txBox="1"/>
              <p:nvPr/>
            </p:nvSpPr>
            <p:spPr>
              <a:xfrm>
                <a:off x="4907111" y="2497364"/>
                <a:ext cx="339982" cy="369332"/>
              </a:xfrm>
              <a:prstGeom prst="rect">
                <a:avLst/>
              </a:prstGeom>
              <a:noFill/>
            </p:spPr>
            <p:txBody>
              <a:bodyPr wrap="none" rtlCol="0">
                <a:spAutoFit/>
              </a:bodyPr>
              <a:lstStyle/>
              <a:p>
                <a:r>
                  <a:rPr lang="en-US" dirty="0"/>
                  <a:t>t</a:t>
                </a:r>
                <a:r>
                  <a:rPr lang="en-US" baseline="-25000" dirty="0"/>
                  <a:t>2</a:t>
                </a:r>
              </a:p>
            </p:txBody>
          </p:sp>
        </p:grpSp>
        <p:cxnSp>
          <p:nvCxnSpPr>
            <p:cNvPr id="27" name="Curved Connector 26"/>
            <p:cNvCxnSpPr/>
            <p:nvPr/>
          </p:nvCxnSpPr>
          <p:spPr>
            <a:xfrm flipV="1">
              <a:off x="1619084" y="3883810"/>
              <a:ext cx="309200" cy="353686"/>
            </a:xfrm>
            <a:prstGeom prst="curvedConnector3">
              <a:avLst>
                <a:gd name="adj1" fmla="val -73933"/>
              </a:avLst>
            </a:prstGeom>
            <a:ln w="76200" cmpd="sng">
              <a:tailEnd type="arrow"/>
            </a:ln>
          </p:spPr>
          <p:style>
            <a:lnRef idx="2">
              <a:schemeClr val="accent1"/>
            </a:lnRef>
            <a:fillRef idx="0">
              <a:schemeClr val="accent1"/>
            </a:fillRef>
            <a:effectRef idx="1">
              <a:schemeClr val="accent1"/>
            </a:effectRef>
            <a:fontRef idx="minor">
              <a:schemeClr val="tx1"/>
            </a:fontRef>
          </p:style>
        </p:cxnSp>
        <p:cxnSp>
          <p:nvCxnSpPr>
            <p:cNvPr id="39" name="Elbow Connector 38"/>
            <p:cNvCxnSpPr>
              <a:stCxn id="15" idx="7"/>
            </p:cNvCxnSpPr>
            <p:nvPr/>
          </p:nvCxnSpPr>
          <p:spPr>
            <a:xfrm rot="5400000" flipH="1" flipV="1">
              <a:off x="4482191" y="2293459"/>
              <a:ext cx="463112" cy="2407347"/>
            </a:xfrm>
            <a:prstGeom prst="bentConnector2">
              <a:avLst/>
            </a:prstGeom>
            <a:ln>
              <a:solidFill>
                <a:schemeClr val="accent2"/>
              </a:solidFill>
              <a:tailEnd type="arrow"/>
            </a:ln>
          </p:spPr>
          <p:style>
            <a:lnRef idx="2">
              <a:schemeClr val="accent1"/>
            </a:lnRef>
            <a:fillRef idx="0">
              <a:schemeClr val="accent1"/>
            </a:fillRef>
            <a:effectRef idx="1">
              <a:schemeClr val="accent1"/>
            </a:effectRef>
            <a:fontRef idx="minor">
              <a:schemeClr val="tx1"/>
            </a:fontRef>
          </p:style>
        </p:cxnSp>
      </p:grpSp>
      <p:sp>
        <p:nvSpPr>
          <p:cNvPr id="5" name="TextBox 4"/>
          <p:cNvSpPr txBox="1"/>
          <p:nvPr/>
        </p:nvSpPr>
        <p:spPr>
          <a:xfrm>
            <a:off x="7775742" y="2535121"/>
            <a:ext cx="1237050" cy="923330"/>
          </a:xfrm>
          <a:prstGeom prst="rect">
            <a:avLst/>
          </a:prstGeom>
          <a:noFill/>
        </p:spPr>
        <p:txBody>
          <a:bodyPr wrap="none" rtlCol="0">
            <a:spAutoFit/>
          </a:bodyPr>
          <a:lstStyle/>
          <a:p>
            <a:pPr algn="ctr"/>
            <a:r>
              <a:rPr lang="en-US" b="1" dirty="0"/>
              <a:t>SHARED</a:t>
            </a:r>
          </a:p>
          <a:p>
            <a:pPr algn="ctr"/>
            <a:r>
              <a:rPr lang="en-US" b="1" dirty="0"/>
              <a:t>PROBLEM</a:t>
            </a:r>
          </a:p>
          <a:p>
            <a:pPr algn="ctr"/>
            <a:r>
              <a:rPr lang="en-US" b="1" dirty="0"/>
              <a:t>MODEL</a:t>
            </a:r>
          </a:p>
        </p:txBody>
      </p:sp>
    </p:spTree>
    <p:extLst>
      <p:ext uri="{BB962C8B-B14F-4D97-AF65-F5344CB8AC3E}">
        <p14:creationId xmlns:p14="http://schemas.microsoft.com/office/powerpoint/2010/main" val="939899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a:xfrm>
            <a:off x="474133" y="2409295"/>
            <a:ext cx="8250767" cy="3670767"/>
          </a:xfrm>
        </p:spPr>
        <p:txBody>
          <a:bodyPr>
            <a:normAutofit lnSpcReduction="10000"/>
          </a:bodyPr>
          <a:lstStyle/>
          <a:p>
            <a:r>
              <a:rPr lang="en-US" dirty="0"/>
              <a:t>Complex problems with high societal relevance require working across disciplines</a:t>
            </a:r>
          </a:p>
          <a:p>
            <a:r>
              <a:rPr lang="en-US" dirty="0"/>
              <a:t>Integrative, interdisciplinary team science that successfully converges on co-innovative solutions is difficult due to a wide range of personal, interpersonal, and contextual factors</a:t>
            </a:r>
          </a:p>
          <a:p>
            <a:r>
              <a:rPr lang="en-US" dirty="0"/>
              <a:t>In particular, integration of deep knowledge across disciplines is challenging</a:t>
            </a:r>
          </a:p>
          <a:p>
            <a:r>
              <a:rPr lang="en-US" dirty="0"/>
              <a:t>The </a:t>
            </a:r>
            <a:r>
              <a:rPr lang="en-US" dirty="0" err="1"/>
              <a:t>EMBerS</a:t>
            </a:r>
            <a:r>
              <a:rPr lang="en-US" dirty="0"/>
              <a:t> method tackles the knowledge integration challenge through employing a learning-based approach informed by science of team science theories</a:t>
            </a:r>
          </a:p>
        </p:txBody>
      </p:sp>
    </p:spTree>
    <p:extLst>
      <p:ext uri="{BB962C8B-B14F-4D97-AF65-F5344CB8AC3E}">
        <p14:creationId xmlns:p14="http://schemas.microsoft.com/office/powerpoint/2010/main" val="25480257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Acknowledgements</a:t>
            </a:r>
          </a:p>
        </p:txBody>
      </p:sp>
      <p:sp>
        <p:nvSpPr>
          <p:cNvPr id="3" name="Content Placeholder 2"/>
          <p:cNvSpPr>
            <a:spLocks noGrp="1"/>
          </p:cNvSpPr>
          <p:nvPr>
            <p:ph idx="1"/>
          </p:nvPr>
        </p:nvSpPr>
        <p:spPr/>
        <p:txBody>
          <a:bodyPr>
            <a:normAutofit/>
          </a:bodyPr>
          <a:lstStyle/>
          <a:p>
            <a:r>
              <a:rPr lang="en-US" dirty="0"/>
              <a:t>2006-13    NSF OCI-0636317, OCI-0753336, OCI-1135525</a:t>
            </a:r>
          </a:p>
          <a:p>
            <a:r>
              <a:rPr lang="en-US" dirty="0"/>
              <a:t>2013-15     SESYNC DBI-1052875</a:t>
            </a:r>
          </a:p>
          <a:p>
            <a:r>
              <a:rPr lang="en-US" dirty="0"/>
              <a:t>2015-18     NSF DGE-1545404 </a:t>
            </a:r>
          </a:p>
          <a:p>
            <a:r>
              <a:rPr lang="en-US" dirty="0" err="1"/>
              <a:t>EMBeRS</a:t>
            </a:r>
            <a:r>
              <a:rPr lang="en-US" dirty="0"/>
              <a:t> team: Gabriele </a:t>
            </a:r>
            <a:r>
              <a:rPr lang="en-US" dirty="0" err="1"/>
              <a:t>Bammer</a:t>
            </a:r>
            <a:r>
              <a:rPr lang="en-US" dirty="0"/>
              <a:t>, Antje Danielson, Dave </a:t>
            </a:r>
            <a:r>
              <a:rPr lang="en-US" dirty="0" err="1"/>
              <a:t>Gosselin</a:t>
            </a:r>
            <a:r>
              <a:rPr lang="en-US" dirty="0"/>
              <a:t>, Geoffrey </a:t>
            </a:r>
            <a:r>
              <a:rPr lang="en-US" dirty="0" err="1"/>
              <a:t>Habron</a:t>
            </a:r>
            <a:r>
              <a:rPr lang="en-US" dirty="0"/>
              <a:t>, Dave Hawthorne, Rod </a:t>
            </a:r>
            <a:r>
              <a:rPr lang="en-US" dirty="0" err="1"/>
              <a:t>Parnesll</a:t>
            </a:r>
            <a:r>
              <a:rPr lang="en-US" dirty="0"/>
              <a:t>, Kate Thompson, Shirley Vincent</a:t>
            </a:r>
          </a:p>
          <a:p>
            <a:r>
              <a:rPr lang="en-US" b="1" dirty="0">
                <a:solidFill>
                  <a:srgbClr val="FF6600"/>
                </a:solidFill>
              </a:rPr>
              <a:t>REMEMBER EMBERS!</a:t>
            </a:r>
          </a:p>
        </p:txBody>
      </p:sp>
      <p:pic>
        <p:nvPicPr>
          <p:cNvPr id="4" name="Picture 3" descr="EMBeRSlog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34229" y="5583483"/>
            <a:ext cx="1426464" cy="1139952"/>
          </a:xfrm>
          <a:prstGeom prst="rect">
            <a:avLst/>
          </a:prstGeom>
        </p:spPr>
      </p:pic>
    </p:spTree>
    <p:extLst>
      <p:ext uri="{BB962C8B-B14F-4D97-AF65-F5344CB8AC3E}">
        <p14:creationId xmlns:p14="http://schemas.microsoft.com/office/powerpoint/2010/main" val="40210814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75288"/>
            <a:ext cx="8913813" cy="1262968"/>
          </a:xfrm>
        </p:spPr>
        <p:txBody>
          <a:bodyPr>
            <a:normAutofit/>
          </a:bodyPr>
          <a:lstStyle/>
          <a:p>
            <a:r>
              <a:rPr lang="en-US" dirty="0"/>
              <a:t>What is team science?</a:t>
            </a:r>
            <a:br>
              <a:rPr lang="en-US" dirty="0"/>
            </a:br>
            <a:r>
              <a:rPr lang="en-US" dirty="0"/>
              <a:t>Vocabulary </a:t>
            </a:r>
            <a:r>
              <a:rPr lang="en-US" dirty="0" err="1"/>
              <a:t>Pt</a:t>
            </a:r>
            <a:r>
              <a:rPr lang="en-US" dirty="0"/>
              <a:t> 1</a:t>
            </a:r>
          </a:p>
        </p:txBody>
      </p:sp>
      <p:sp>
        <p:nvSpPr>
          <p:cNvPr id="3" name="Content Placeholder 2"/>
          <p:cNvSpPr>
            <a:spLocks noGrp="1"/>
          </p:cNvSpPr>
          <p:nvPr>
            <p:ph idx="1"/>
          </p:nvPr>
        </p:nvSpPr>
        <p:spPr>
          <a:xfrm>
            <a:off x="264160" y="2494875"/>
            <a:ext cx="8514080" cy="3575443"/>
          </a:xfrm>
        </p:spPr>
        <p:txBody>
          <a:bodyPr>
            <a:normAutofit/>
          </a:bodyPr>
          <a:lstStyle/>
          <a:p>
            <a:r>
              <a:rPr lang="en-US" b="1" i="1" dirty="0"/>
              <a:t>Team science</a:t>
            </a:r>
            <a:r>
              <a:rPr lang="en-US" dirty="0"/>
              <a:t>: Collaborative, often </a:t>
            </a:r>
            <a:r>
              <a:rPr lang="en-US" b="1" i="1" dirty="0">
                <a:solidFill>
                  <a:schemeClr val="accent5"/>
                </a:solidFill>
              </a:rPr>
              <a:t>cross-disciplinary </a:t>
            </a:r>
            <a:r>
              <a:rPr lang="en-US" dirty="0"/>
              <a:t>approaches to research on a particular topic.</a:t>
            </a:r>
          </a:p>
          <a:p>
            <a:r>
              <a:rPr lang="en-US" b="1" i="1" dirty="0"/>
              <a:t>Cross-disciplinary</a:t>
            </a:r>
            <a:r>
              <a:rPr lang="en-US" dirty="0"/>
              <a:t>: Includes perspectives from two or more disciplines. Includes </a:t>
            </a:r>
            <a:r>
              <a:rPr lang="en-US" b="1" i="1" dirty="0">
                <a:solidFill>
                  <a:srgbClr val="21449B"/>
                </a:solidFill>
              </a:rPr>
              <a:t>multidisciplinary, interdisciplinary, and </a:t>
            </a:r>
            <a:r>
              <a:rPr lang="en-US" b="1" i="1" dirty="0" err="1">
                <a:solidFill>
                  <a:srgbClr val="21449B"/>
                </a:solidFill>
              </a:rPr>
              <a:t>transdisciplinary</a:t>
            </a:r>
            <a:endParaRPr lang="en-US" b="1" i="1" dirty="0">
              <a:solidFill>
                <a:srgbClr val="21449B"/>
              </a:solidFill>
            </a:endParaRPr>
          </a:p>
          <a:p>
            <a:pPr marL="114300" indent="0">
              <a:buNone/>
            </a:pPr>
            <a:endParaRPr lang="en-US" b="1" i="1" dirty="0">
              <a:solidFill>
                <a:srgbClr val="848058"/>
              </a:solidFill>
            </a:endParaRPr>
          </a:p>
          <a:p>
            <a:r>
              <a:rPr lang="en-US" b="1" i="1" dirty="0">
                <a:solidFill>
                  <a:srgbClr val="564B3C"/>
                </a:solidFill>
              </a:rPr>
              <a:t>Multidisciplinary, interdisciplinary, and </a:t>
            </a:r>
            <a:r>
              <a:rPr lang="en-US" b="1" i="1" dirty="0" err="1">
                <a:solidFill>
                  <a:srgbClr val="564B3C"/>
                </a:solidFill>
              </a:rPr>
              <a:t>transdisciplinary</a:t>
            </a:r>
            <a:r>
              <a:rPr lang="en-US" b="1" i="1" dirty="0">
                <a:solidFill>
                  <a:srgbClr val="564B3C"/>
                </a:solidFill>
              </a:rPr>
              <a:t>:</a:t>
            </a:r>
            <a:r>
              <a:rPr lang="en-US" dirty="0">
                <a:solidFill>
                  <a:srgbClr val="564B3C"/>
                </a:solidFill>
              </a:rPr>
              <a:t> </a:t>
            </a:r>
            <a:r>
              <a:rPr lang="en-US" dirty="0"/>
              <a:t>Used in different ways</a:t>
            </a:r>
            <a:endParaRPr lang="en-US" b="1" i="1" dirty="0"/>
          </a:p>
        </p:txBody>
      </p:sp>
      <p:sp>
        <p:nvSpPr>
          <p:cNvPr id="4" name="Date Placeholder 3"/>
          <p:cNvSpPr>
            <a:spLocks noGrp="1"/>
          </p:cNvSpPr>
          <p:nvPr>
            <p:ph type="dt" sz="half" idx="10"/>
          </p:nvPr>
        </p:nvSpPr>
        <p:spPr/>
        <p:txBody>
          <a:bodyPr/>
          <a:lstStyle/>
          <a:p>
            <a:fld id="{C52A06F7-AA4E-AC49-A670-C7A7B0927592}" type="datetime1">
              <a:rPr lang="en-US" smtClean="0"/>
              <a:t>8/7/18</a:t>
            </a:fld>
            <a:endParaRPr lang="en-US"/>
          </a:p>
        </p:txBody>
      </p:sp>
    </p:spTree>
    <p:extLst>
      <p:ext uri="{BB962C8B-B14F-4D97-AF65-F5344CB8AC3E}">
        <p14:creationId xmlns:p14="http://schemas.microsoft.com/office/powerpoint/2010/main" val="10752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80551"/>
            <a:ext cx="8913813" cy="914400"/>
          </a:xfrm>
        </p:spPr>
        <p:txBody>
          <a:bodyPr>
            <a:normAutofit fontScale="90000"/>
          </a:bodyPr>
          <a:lstStyle/>
          <a:p>
            <a:r>
              <a:rPr lang="en-US" dirty="0"/>
              <a:t>What is team science?</a:t>
            </a:r>
            <a:br>
              <a:rPr lang="en-US" dirty="0"/>
            </a:br>
            <a:r>
              <a:rPr lang="en-US" dirty="0"/>
              <a:t>Vocabulary </a:t>
            </a:r>
            <a:r>
              <a:rPr lang="en-US" dirty="0" err="1"/>
              <a:t>Pt</a:t>
            </a:r>
            <a:r>
              <a:rPr lang="en-US" dirty="0"/>
              <a:t> 2</a:t>
            </a:r>
          </a:p>
        </p:txBody>
      </p:sp>
      <p:sp>
        <p:nvSpPr>
          <p:cNvPr id="4" name="Date Placeholder 3"/>
          <p:cNvSpPr>
            <a:spLocks noGrp="1"/>
          </p:cNvSpPr>
          <p:nvPr>
            <p:ph type="dt" sz="half" idx="10"/>
          </p:nvPr>
        </p:nvSpPr>
        <p:spPr/>
        <p:txBody>
          <a:bodyPr/>
          <a:lstStyle/>
          <a:p>
            <a:fld id="{EB8426CD-BCA2-2645-8928-A90E6EB54442}" type="datetime1">
              <a:rPr lang="en-US" smtClean="0"/>
              <a:t>8/7/18</a:t>
            </a:fld>
            <a:endParaRPr lang="en-US"/>
          </a:p>
        </p:txBody>
      </p:sp>
      <p:sp>
        <p:nvSpPr>
          <p:cNvPr id="6" name="Content Placeholder 3"/>
          <p:cNvSpPr>
            <a:spLocks noGrp="1"/>
          </p:cNvSpPr>
          <p:nvPr>
            <p:ph sz="quarter" idx="1"/>
          </p:nvPr>
        </p:nvSpPr>
        <p:spPr>
          <a:xfrm>
            <a:off x="121285" y="2794000"/>
            <a:ext cx="3581400" cy="1981200"/>
          </a:xfrm>
        </p:spPr>
        <p:txBody>
          <a:bodyPr>
            <a:normAutofit lnSpcReduction="10000"/>
          </a:bodyPr>
          <a:lstStyle/>
          <a:p>
            <a:r>
              <a:rPr lang="en-US" dirty="0"/>
              <a:t>Disciplinary</a:t>
            </a:r>
          </a:p>
          <a:p>
            <a:r>
              <a:rPr lang="en-US" dirty="0"/>
              <a:t>Multidisciplinary</a:t>
            </a:r>
          </a:p>
          <a:p>
            <a:r>
              <a:rPr lang="en-US" dirty="0"/>
              <a:t>Interdisciplinary</a:t>
            </a:r>
          </a:p>
          <a:p>
            <a:r>
              <a:rPr lang="en-US" dirty="0" err="1"/>
              <a:t>Transdisciplinary</a:t>
            </a:r>
            <a:endParaRPr lang="en-US" dirty="0"/>
          </a:p>
        </p:txBody>
      </p:sp>
      <p:pic>
        <p:nvPicPr>
          <p:cNvPr id="7" name="Picture 2"/>
          <p:cNvPicPr>
            <a:picLocks noChangeAspect="1" noChangeArrowheads="1"/>
          </p:cNvPicPr>
          <p:nvPr/>
        </p:nvPicPr>
        <p:blipFill>
          <a:blip r:embed="rId2" cstate="print"/>
          <a:srcRect/>
          <a:stretch>
            <a:fillRect/>
          </a:stretch>
        </p:blipFill>
        <p:spPr bwMode="auto">
          <a:xfrm>
            <a:off x="5029200" y="1905000"/>
            <a:ext cx="2667000" cy="1457325"/>
          </a:xfrm>
          <a:prstGeom prst="rect">
            <a:avLst/>
          </a:prstGeom>
          <a:noFill/>
          <a:ln w="9525">
            <a:noFill/>
            <a:miter lim="800000"/>
            <a:headEnd/>
            <a:tailEnd/>
          </a:ln>
        </p:spPr>
      </p:pic>
      <p:sp>
        <p:nvSpPr>
          <p:cNvPr id="8" name="Rectangle 7"/>
          <p:cNvSpPr/>
          <p:nvPr/>
        </p:nvSpPr>
        <p:spPr>
          <a:xfrm>
            <a:off x="5181600" y="1981200"/>
            <a:ext cx="34290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a:solidFill>
                  <a:schemeClr val="tx1"/>
                </a:solidFill>
              </a:rPr>
              <a:t>Thematic</a:t>
            </a:r>
          </a:p>
          <a:p>
            <a:pPr algn="r"/>
            <a:r>
              <a:rPr lang="en-US" dirty="0">
                <a:solidFill>
                  <a:schemeClr val="tx1"/>
                </a:solidFill>
              </a:rPr>
              <a:t>umbrella</a:t>
            </a:r>
          </a:p>
        </p:txBody>
      </p:sp>
      <p:pic>
        <p:nvPicPr>
          <p:cNvPr id="9" name="Picture 5"/>
          <p:cNvPicPr>
            <a:picLocks noChangeAspect="1" noChangeArrowheads="1"/>
          </p:cNvPicPr>
          <p:nvPr/>
        </p:nvPicPr>
        <p:blipFill>
          <a:blip r:embed="rId3" cstate="print"/>
          <a:srcRect/>
          <a:stretch>
            <a:fillRect/>
          </a:stretch>
        </p:blipFill>
        <p:spPr bwMode="auto">
          <a:xfrm>
            <a:off x="3962400" y="3505200"/>
            <a:ext cx="2390775" cy="914400"/>
          </a:xfrm>
          <a:prstGeom prst="rect">
            <a:avLst/>
          </a:prstGeom>
          <a:noFill/>
          <a:ln w="9525">
            <a:noFill/>
            <a:miter lim="800000"/>
            <a:headEnd/>
            <a:tailEnd/>
          </a:ln>
        </p:spPr>
      </p:pic>
      <p:grpSp>
        <p:nvGrpSpPr>
          <p:cNvPr id="10" name="Group 9"/>
          <p:cNvGrpSpPr/>
          <p:nvPr/>
        </p:nvGrpSpPr>
        <p:grpSpPr>
          <a:xfrm>
            <a:off x="284480" y="4724400"/>
            <a:ext cx="5984240" cy="1209675"/>
            <a:chOff x="2092960" y="4724400"/>
            <a:chExt cx="5984240" cy="1209675"/>
          </a:xfrm>
        </p:grpSpPr>
        <p:pic>
          <p:nvPicPr>
            <p:cNvPr id="11" name="Picture 4"/>
            <p:cNvPicPr>
              <a:picLocks noChangeAspect="1" noChangeArrowheads="1"/>
            </p:cNvPicPr>
            <p:nvPr/>
          </p:nvPicPr>
          <p:blipFill>
            <a:blip r:embed="rId4" cstate="print"/>
            <a:srcRect/>
            <a:stretch>
              <a:fillRect/>
            </a:stretch>
          </p:blipFill>
          <p:spPr bwMode="auto">
            <a:xfrm>
              <a:off x="5257800" y="4724400"/>
              <a:ext cx="2819400" cy="1209675"/>
            </a:xfrm>
            <a:prstGeom prst="rect">
              <a:avLst/>
            </a:prstGeom>
            <a:noFill/>
            <a:ln w="9525">
              <a:noFill/>
              <a:miter lim="800000"/>
              <a:headEnd/>
              <a:tailEnd/>
            </a:ln>
          </p:spPr>
        </p:pic>
        <p:pic>
          <p:nvPicPr>
            <p:cNvPr id="12" name="Picture 6"/>
            <p:cNvPicPr>
              <a:picLocks noChangeAspect="1" noChangeArrowheads="1"/>
            </p:cNvPicPr>
            <p:nvPr/>
          </p:nvPicPr>
          <p:blipFill rotWithShape="1">
            <a:blip r:embed="rId5" cstate="print"/>
            <a:srcRect l="14020" t="14679"/>
            <a:stretch/>
          </p:blipFill>
          <p:spPr bwMode="auto">
            <a:xfrm>
              <a:off x="2092960" y="4953000"/>
              <a:ext cx="3021965" cy="885825"/>
            </a:xfrm>
            <a:prstGeom prst="rect">
              <a:avLst/>
            </a:prstGeom>
            <a:noFill/>
            <a:ln w="9525">
              <a:noFill/>
              <a:miter lim="800000"/>
              <a:headEnd/>
              <a:tailEnd/>
            </a:ln>
          </p:spPr>
        </p:pic>
      </p:grpSp>
      <p:sp>
        <p:nvSpPr>
          <p:cNvPr id="13" name="TextBox 12"/>
          <p:cNvSpPr txBox="1"/>
          <p:nvPr/>
        </p:nvSpPr>
        <p:spPr>
          <a:xfrm>
            <a:off x="1839987" y="6349802"/>
            <a:ext cx="2086853" cy="307777"/>
          </a:xfrm>
          <a:prstGeom prst="rect">
            <a:avLst/>
          </a:prstGeom>
          <a:noFill/>
        </p:spPr>
        <p:txBody>
          <a:bodyPr wrap="none" rtlCol="0">
            <a:spAutoFit/>
          </a:bodyPr>
          <a:lstStyle/>
          <a:p>
            <a:r>
              <a:rPr lang="en-US" sz="1400" dirty="0"/>
              <a:t>Tress, Tress &amp; Fry 2002</a:t>
            </a:r>
          </a:p>
        </p:txBody>
      </p:sp>
      <p:sp>
        <p:nvSpPr>
          <p:cNvPr id="18" name="Oval 17"/>
          <p:cNvSpPr/>
          <p:nvPr/>
        </p:nvSpPr>
        <p:spPr>
          <a:xfrm>
            <a:off x="314960" y="1676400"/>
            <a:ext cx="142240" cy="147320"/>
          </a:xfrm>
          <a:prstGeom prst="ellipse">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p:nvPr/>
        </p:nvSpPr>
        <p:spPr>
          <a:xfrm>
            <a:off x="325120" y="2020570"/>
            <a:ext cx="142240" cy="147320"/>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p:nvPr/>
        </p:nvSpPr>
        <p:spPr>
          <a:xfrm>
            <a:off x="314960" y="2364740"/>
            <a:ext cx="142240" cy="147320"/>
          </a:xfrm>
          <a:prstGeom prst="ellipse">
            <a:avLst/>
          </a:prstGeom>
          <a:solidFill>
            <a:schemeClr val="accent2"/>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p:cNvSpPr txBox="1"/>
          <p:nvPr/>
        </p:nvSpPr>
        <p:spPr>
          <a:xfrm>
            <a:off x="447040" y="1595120"/>
            <a:ext cx="1780205" cy="1015663"/>
          </a:xfrm>
          <a:prstGeom prst="rect">
            <a:avLst/>
          </a:prstGeom>
          <a:noFill/>
        </p:spPr>
        <p:txBody>
          <a:bodyPr wrap="none" rtlCol="0">
            <a:spAutoFit/>
          </a:bodyPr>
          <a:lstStyle/>
          <a:p>
            <a:r>
              <a:rPr lang="en-US" sz="1200" dirty="0"/>
              <a:t>Researcher</a:t>
            </a:r>
          </a:p>
          <a:p>
            <a:endParaRPr lang="en-US" sz="1200" dirty="0"/>
          </a:p>
          <a:p>
            <a:r>
              <a:rPr lang="en-US" sz="1200" dirty="0"/>
              <a:t>Research goal</a:t>
            </a:r>
          </a:p>
          <a:p>
            <a:endParaRPr lang="en-US" sz="1200" dirty="0"/>
          </a:p>
          <a:p>
            <a:r>
              <a:rPr lang="en-US" sz="1200" dirty="0"/>
              <a:t>Research frameworks</a:t>
            </a:r>
          </a:p>
        </p:txBody>
      </p:sp>
      <p:grpSp>
        <p:nvGrpSpPr>
          <p:cNvPr id="27" name="Group 26"/>
          <p:cNvGrpSpPr/>
          <p:nvPr/>
        </p:nvGrpSpPr>
        <p:grpSpPr>
          <a:xfrm>
            <a:off x="6664960" y="3942080"/>
            <a:ext cx="2390775" cy="1798320"/>
            <a:chOff x="6664960" y="3942080"/>
            <a:chExt cx="2390775" cy="1798320"/>
          </a:xfrm>
        </p:grpSpPr>
        <p:pic>
          <p:nvPicPr>
            <p:cNvPr id="17" name="Picture 5"/>
            <p:cNvPicPr>
              <a:picLocks noChangeAspect="1" noChangeArrowheads="1"/>
            </p:cNvPicPr>
            <p:nvPr/>
          </p:nvPicPr>
          <p:blipFill rotWithShape="1">
            <a:blip r:embed="rId3" cstate="print"/>
            <a:srcRect b="-5556"/>
            <a:stretch/>
          </p:blipFill>
          <p:spPr bwMode="auto">
            <a:xfrm>
              <a:off x="6664960" y="4775199"/>
              <a:ext cx="2390775" cy="965201"/>
            </a:xfrm>
            <a:prstGeom prst="rect">
              <a:avLst/>
            </a:prstGeom>
            <a:noFill/>
            <a:ln w="9525">
              <a:noFill/>
              <a:miter lim="800000"/>
              <a:headEnd/>
              <a:tailEnd/>
            </a:ln>
          </p:spPr>
        </p:pic>
        <p:sp>
          <p:nvSpPr>
            <p:cNvPr id="21" name="Oval 20"/>
            <p:cNvSpPr/>
            <p:nvPr/>
          </p:nvSpPr>
          <p:spPr>
            <a:xfrm>
              <a:off x="7437120" y="4165600"/>
              <a:ext cx="218440" cy="223520"/>
            </a:xfrm>
            <a:prstGeom prst="ellipse">
              <a:avLst/>
            </a:prstGeom>
            <a:solidFill>
              <a:schemeClr val="accent2"/>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p:cNvSpPr/>
            <p:nvPr/>
          </p:nvSpPr>
          <p:spPr>
            <a:xfrm>
              <a:off x="7924800" y="3942080"/>
              <a:ext cx="218440" cy="223520"/>
            </a:xfrm>
            <a:prstGeom prst="ellipse">
              <a:avLst/>
            </a:prstGeom>
            <a:solidFill>
              <a:schemeClr val="accent2"/>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Oval 23"/>
            <p:cNvSpPr/>
            <p:nvPr/>
          </p:nvSpPr>
          <p:spPr>
            <a:xfrm>
              <a:off x="7772400" y="4318000"/>
              <a:ext cx="218440" cy="223520"/>
            </a:xfrm>
            <a:prstGeom prst="ellipse">
              <a:avLst/>
            </a:prstGeom>
            <a:solidFill>
              <a:schemeClr val="accent2"/>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6" name="Straight Arrow Connector 25"/>
            <p:cNvCxnSpPr/>
            <p:nvPr/>
          </p:nvCxnSpPr>
          <p:spPr>
            <a:xfrm flipV="1">
              <a:off x="7802880" y="4612640"/>
              <a:ext cx="0" cy="34036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43627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linds(horizontal)">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convergence?</a:t>
            </a:r>
          </a:p>
        </p:txBody>
      </p:sp>
      <p:sp>
        <p:nvSpPr>
          <p:cNvPr id="3" name="Content Placeholder 2"/>
          <p:cNvSpPr>
            <a:spLocks noGrp="1"/>
          </p:cNvSpPr>
          <p:nvPr>
            <p:ph idx="1"/>
          </p:nvPr>
        </p:nvSpPr>
        <p:spPr>
          <a:xfrm>
            <a:off x="1114424" y="2265652"/>
            <a:ext cx="7610476" cy="4151094"/>
          </a:xfrm>
        </p:spPr>
        <p:txBody>
          <a:bodyPr>
            <a:normAutofit lnSpcReduction="10000"/>
          </a:bodyPr>
          <a:lstStyle/>
          <a:p>
            <a:pPr marL="0" indent="0">
              <a:buNone/>
            </a:pPr>
            <a:r>
              <a:rPr lang="en-US" dirty="0"/>
              <a:t>The process of converging on something from multiple directions. </a:t>
            </a:r>
          </a:p>
          <a:p>
            <a:pPr marL="0" indent="0">
              <a:buNone/>
            </a:pPr>
            <a:r>
              <a:rPr lang="en-US" dirty="0"/>
              <a:t>In scientific research, it describes the process of converging on a solution that </a:t>
            </a:r>
            <a:r>
              <a:rPr lang="en-US" dirty="0">
                <a:solidFill>
                  <a:srgbClr val="21449B"/>
                </a:solidFill>
              </a:rPr>
              <a:t>benefits society </a:t>
            </a:r>
            <a:r>
              <a:rPr lang="en-US" dirty="0"/>
              <a:t>through </a:t>
            </a:r>
            <a:r>
              <a:rPr lang="en-US" dirty="0">
                <a:solidFill>
                  <a:srgbClr val="21449B"/>
                </a:solidFill>
              </a:rPr>
              <a:t>comprehensive integration</a:t>
            </a:r>
            <a:r>
              <a:rPr lang="en-US" dirty="0"/>
              <a:t> of multiple science and technology perspectives</a:t>
            </a:r>
          </a:p>
          <a:p>
            <a:pPr marL="0" indent="0">
              <a:buNone/>
            </a:pPr>
            <a:r>
              <a:rPr lang="en-US" dirty="0"/>
              <a:t>It requires interdisciplinary research, but not all interdisciplinary research qualifies as convergent science</a:t>
            </a:r>
          </a:p>
          <a:p>
            <a:r>
              <a:rPr lang="en-US" dirty="0"/>
              <a:t>Driven by </a:t>
            </a:r>
            <a:r>
              <a:rPr lang="en-US" b="1" dirty="0">
                <a:solidFill>
                  <a:srgbClr val="21449B"/>
                </a:solidFill>
              </a:rPr>
              <a:t>societal problem</a:t>
            </a:r>
          </a:p>
          <a:p>
            <a:r>
              <a:rPr lang="en-US" dirty="0"/>
              <a:t>Comprehensive </a:t>
            </a:r>
            <a:r>
              <a:rPr lang="mr-IN" dirty="0"/>
              <a:t>–</a:t>
            </a:r>
            <a:r>
              <a:rPr lang="en-US" dirty="0"/>
              <a:t> </a:t>
            </a:r>
            <a:r>
              <a:rPr lang="en-US" b="1" dirty="0">
                <a:solidFill>
                  <a:srgbClr val="21449B"/>
                </a:solidFill>
              </a:rPr>
              <a:t>all key perspectives </a:t>
            </a:r>
            <a:r>
              <a:rPr lang="en-US" dirty="0"/>
              <a:t>relevant to generating a solution</a:t>
            </a:r>
          </a:p>
        </p:txBody>
      </p:sp>
    </p:spTree>
    <p:extLst>
      <p:ext uri="{BB962C8B-B14F-4D97-AF65-F5344CB8AC3E}">
        <p14:creationId xmlns:p14="http://schemas.microsoft.com/office/powerpoint/2010/main" val="10256283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 (10 min)</a:t>
            </a:r>
          </a:p>
        </p:txBody>
      </p:sp>
      <p:sp>
        <p:nvSpPr>
          <p:cNvPr id="3" name="Content Placeholder 2"/>
          <p:cNvSpPr>
            <a:spLocks noGrp="1"/>
          </p:cNvSpPr>
          <p:nvPr>
            <p:ph idx="1"/>
          </p:nvPr>
        </p:nvSpPr>
        <p:spPr/>
        <p:txBody>
          <a:bodyPr>
            <a:normAutofit/>
          </a:bodyPr>
          <a:lstStyle/>
          <a:p>
            <a:pPr marL="0" indent="0">
              <a:buNone/>
            </a:pPr>
            <a:r>
              <a:rPr lang="en-US" sz="2800" dirty="0"/>
              <a:t>What is the difference between basic and applied science? How do these relate to interdisciplinary and/or convergent science?</a:t>
            </a:r>
          </a:p>
        </p:txBody>
      </p:sp>
    </p:spTree>
    <p:extLst>
      <p:ext uri="{BB962C8B-B14F-4D97-AF65-F5344CB8AC3E}">
        <p14:creationId xmlns:p14="http://schemas.microsoft.com/office/powerpoint/2010/main" val="14729856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Pasteur’s Quadrant</a:t>
            </a:r>
          </a:p>
        </p:txBody>
      </p:sp>
      <p:pic>
        <p:nvPicPr>
          <p:cNvPr id="4" name="Picture 3"/>
          <p:cNvPicPr>
            <a:picLocks noChangeAspect="1"/>
          </p:cNvPicPr>
          <p:nvPr/>
        </p:nvPicPr>
        <p:blipFill>
          <a:blip r:embed="rId2"/>
          <a:stretch>
            <a:fillRect/>
          </a:stretch>
        </p:blipFill>
        <p:spPr>
          <a:xfrm>
            <a:off x="6846169" y="3431062"/>
            <a:ext cx="2297831" cy="3426938"/>
          </a:xfrm>
          <a:prstGeom prst="rect">
            <a:avLst/>
          </a:prstGeom>
        </p:spPr>
      </p:pic>
      <p:pic>
        <p:nvPicPr>
          <p:cNvPr id="5" name="Picture 4"/>
          <p:cNvPicPr>
            <a:picLocks noChangeAspect="1"/>
          </p:cNvPicPr>
          <p:nvPr/>
        </p:nvPicPr>
        <p:blipFill>
          <a:blip r:embed="rId3"/>
          <a:stretch>
            <a:fillRect/>
          </a:stretch>
        </p:blipFill>
        <p:spPr>
          <a:xfrm>
            <a:off x="131954" y="2038256"/>
            <a:ext cx="6324600" cy="4406900"/>
          </a:xfrm>
          <a:prstGeom prst="rect">
            <a:avLst/>
          </a:prstGeom>
        </p:spPr>
      </p:pic>
      <p:sp>
        <p:nvSpPr>
          <p:cNvPr id="6" name="TextBox 5"/>
          <p:cNvSpPr txBox="1"/>
          <p:nvPr/>
        </p:nvSpPr>
        <p:spPr>
          <a:xfrm>
            <a:off x="7247467" y="2946400"/>
            <a:ext cx="1630524" cy="369332"/>
          </a:xfrm>
          <a:prstGeom prst="rect">
            <a:avLst/>
          </a:prstGeom>
          <a:noFill/>
        </p:spPr>
        <p:txBody>
          <a:bodyPr wrap="none" rtlCol="0">
            <a:spAutoFit/>
          </a:bodyPr>
          <a:lstStyle/>
          <a:p>
            <a:r>
              <a:rPr lang="en-US" dirty="0"/>
              <a:t>Stokes (1997)</a:t>
            </a:r>
          </a:p>
        </p:txBody>
      </p:sp>
    </p:spTree>
    <p:extLst>
      <p:ext uri="{BB962C8B-B14F-4D97-AF65-F5344CB8AC3E}">
        <p14:creationId xmlns:p14="http://schemas.microsoft.com/office/powerpoint/2010/main" val="2949632825"/>
      </p:ext>
    </p:extLst>
  </p:cSld>
  <p:clrMapOvr>
    <a:masterClrMapping/>
  </p:clrMapOvr>
</p:sld>
</file>

<file path=ppt/theme/theme1.xml><?xml version="1.0" encoding="utf-8"?>
<a:theme xmlns:a="http://schemas.openxmlformats.org/drawingml/2006/main" name="Perception">
  <a:themeElements>
    <a:clrScheme name="Perception">
      <a:dk1>
        <a:sysClr val="windowText" lastClr="000000"/>
      </a:dk1>
      <a:lt1>
        <a:sysClr val="window" lastClr="FFFFFF"/>
      </a:lt1>
      <a:dk2>
        <a:srgbClr val="333333"/>
      </a:dk2>
      <a:lt2>
        <a:srgbClr val="BBC0AC"/>
      </a:lt2>
      <a:accent1>
        <a:srgbClr val="A2C816"/>
      </a:accent1>
      <a:accent2>
        <a:srgbClr val="E07602"/>
      </a:accent2>
      <a:accent3>
        <a:srgbClr val="E4C402"/>
      </a:accent3>
      <a:accent4>
        <a:srgbClr val="7DC1EF"/>
      </a:accent4>
      <a:accent5>
        <a:srgbClr val="21449B"/>
      </a:accent5>
      <a:accent6>
        <a:srgbClr val="A2B170"/>
      </a:accent6>
      <a:hlink>
        <a:srgbClr val="8DA440"/>
      </a:hlink>
      <a:folHlink>
        <a:srgbClr val="4C4F3F"/>
      </a:folHlink>
    </a:clrScheme>
    <a:fontScheme name="Perception">
      <a:majorFont>
        <a:latin typeface="Century Gothic"/>
        <a:ea typeface=""/>
        <a:cs typeface=""/>
        <a:font script="Jpan" typeface="メイリオ"/>
        <a:font script="Hans" typeface="宋体"/>
        <a:font script="Hant" typeface="新細明體"/>
      </a:majorFont>
      <a:minorFont>
        <a:latin typeface="Century Gothic"/>
        <a:ea typeface=""/>
        <a:cs typeface=""/>
        <a:font script="Jpan" typeface="メイリオ"/>
        <a:font script="Hans" typeface="宋体"/>
        <a:font script="Hant" typeface="新細明體"/>
      </a:minorFont>
    </a:fontScheme>
    <a:fmtScheme name="Perception">
      <a:fillStyleLst>
        <a:solidFill>
          <a:schemeClr val="phClr"/>
        </a:solidFill>
        <a:solidFill>
          <a:schemeClr val="phClr">
            <a:shade val="90000"/>
          </a:schemeClr>
        </a:solidFill>
        <a:solidFill>
          <a:schemeClr val="phClr">
            <a:shade val="80000"/>
          </a:schemeClr>
        </a:solidFill>
      </a:fillStyleLst>
      <a:lnStyleLst>
        <a:ln w="12700" cap="flat" cmpd="sng" algn="ctr">
          <a:solidFill>
            <a:schemeClr val="phClr">
              <a:satMod val="105000"/>
            </a:schemeClr>
          </a:solidFill>
          <a:prstDash val="solid"/>
        </a:ln>
        <a:ln w="25400" cap="flat" cmpd="sng" algn="ctr">
          <a:solidFill>
            <a:schemeClr val="phClr"/>
          </a:solidFill>
          <a:prstDash val="solid"/>
        </a:ln>
        <a:ln w="25400" cap="flat" cmpd="sng" algn="ctr">
          <a:solidFill>
            <a:schemeClr val="phClr">
              <a:alpha val="80000"/>
            </a:schemeClr>
          </a:solidFill>
          <a:prstDash val="solid"/>
        </a:ln>
      </a:lnStyleLst>
      <a:effectStyleLst>
        <a:effectStyle>
          <a:effectLst/>
        </a:effectStyle>
        <a:effectStyle>
          <a:effectLst/>
          <a:scene3d>
            <a:camera prst="obliqueTopRight"/>
            <a:lightRig rig="threePt" dir="tl"/>
          </a:scene3d>
          <a:sp3d>
            <a:bevelT w="25400" h="25400"/>
          </a:sp3d>
        </a:effectStyle>
        <a:effectStyle>
          <a:effectLst/>
          <a:scene3d>
            <a:camera prst="perspectiveFront" fov="4200000"/>
            <a:lightRig rig="balanced" dir="tl">
              <a:rot lat="0" lon="0" rev="18600000"/>
            </a:lightRig>
          </a:scene3d>
          <a:sp3d prstMaterial="metal">
            <a:bevelT w="63500" h="50800" prst="angle"/>
          </a:sp3d>
        </a:effectStyle>
      </a:effectStyleLst>
      <a:bgFillStyleLst>
        <a:solidFill>
          <a:schemeClr val="phClr">
            <a:tint val="90000"/>
          </a:schemeClr>
        </a:solidFill>
        <a:solidFill>
          <a:schemeClr val="phClr">
            <a:tint val="50000"/>
          </a:schemeClr>
        </a:solidFill>
        <a:solidFill>
          <a:schemeClr val="phClr">
            <a:shade val="60000"/>
          </a:schemeClr>
        </a:soli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Perception.thmx</Template>
  <TotalTime>369</TotalTime>
  <Words>5524</Words>
  <Application>Microsoft Macintosh PowerPoint</Application>
  <PresentationFormat>On-screen Show (4:3)</PresentationFormat>
  <Paragraphs>454</Paragraphs>
  <Slides>42</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42</vt:i4>
      </vt:variant>
    </vt:vector>
  </HeadingPairs>
  <TitlesOfParts>
    <vt:vector size="48" baseType="lpstr">
      <vt:lpstr>ＭＳ Ｐゴシック</vt:lpstr>
      <vt:lpstr>Arial</vt:lpstr>
      <vt:lpstr>Calibri</vt:lpstr>
      <vt:lpstr>Century Gothic</vt:lpstr>
      <vt:lpstr>Wingdings 2</vt:lpstr>
      <vt:lpstr>Perception</vt:lpstr>
      <vt:lpstr>Challenges and Opportunities in Convergent Team Research</vt:lpstr>
      <vt:lpstr>EMBeRS</vt:lpstr>
      <vt:lpstr>Goals of this EMBERS session</vt:lpstr>
      <vt:lpstr>Part 1: Key concepts and terminology</vt:lpstr>
      <vt:lpstr>What is team science? Vocabulary Pt 1</vt:lpstr>
      <vt:lpstr>What is team science? Vocabulary Pt 2</vt:lpstr>
      <vt:lpstr>What is convergence?</vt:lpstr>
      <vt:lpstr>Discussion (10 min)</vt:lpstr>
      <vt:lpstr>Pasteur’s Quadrant</vt:lpstr>
      <vt:lpstr>Co-Innovation</vt:lpstr>
      <vt:lpstr>The big idea</vt:lpstr>
      <vt:lpstr>Part 2: Personal motivations</vt:lpstr>
      <vt:lpstr>Transdisciplinary Orientation Scale</vt:lpstr>
      <vt:lpstr>Five intrapersonal factors</vt:lpstr>
      <vt:lpstr>TD values</vt:lpstr>
      <vt:lpstr>TD Attitudes</vt:lpstr>
      <vt:lpstr>TD Beliefs</vt:lpstr>
      <vt:lpstr>TD Conceptual Skills</vt:lpstr>
      <vt:lpstr>TD Behaviors</vt:lpstr>
      <vt:lpstr>Five intrapersonal factors</vt:lpstr>
      <vt:lpstr>Activity: think-group-share </vt:lpstr>
      <vt:lpstr>Part 3: Factors that facilitate/inhibit</vt:lpstr>
      <vt:lpstr>Another think-group-share Activity</vt:lpstr>
      <vt:lpstr>Individual reflection (10 minutes)</vt:lpstr>
      <vt:lpstr>Groups of 3-4 (15 minutes)</vt:lpstr>
      <vt:lpstr>Entire group (15 minutes)</vt:lpstr>
      <vt:lpstr>Comparison with published literature</vt:lpstr>
      <vt:lpstr>Challenges of team science</vt:lpstr>
      <vt:lpstr>Discussion</vt:lpstr>
      <vt:lpstr>Part 4: The EMBeRS Approach</vt:lpstr>
      <vt:lpstr>Ecosystem analogy</vt:lpstr>
      <vt:lpstr>Systems Thinking about the Team</vt:lpstr>
      <vt:lpstr>Challenges of team science</vt:lpstr>
      <vt:lpstr>What kind of activities?  The EMBeRS method</vt:lpstr>
      <vt:lpstr>PowerPoint Presentation</vt:lpstr>
      <vt:lpstr>Learning perspectives</vt:lpstr>
      <vt:lpstr>Mental models &amp; conceptual change</vt:lpstr>
      <vt:lpstr>External Representations</vt:lpstr>
      <vt:lpstr>Model-Based Reasoning</vt:lpstr>
      <vt:lpstr>PowerPoint Presentation</vt:lpstr>
      <vt:lpstr>Summary</vt:lpstr>
      <vt:lpstr>Acknowledgements</vt:lpstr>
    </vt:vector>
  </TitlesOfParts>
  <Company>University of Texas at El Paso</Company>
  <LinksUpToDate>false</LinksUpToDate>
  <SharedDoc>false</SharedDoc>
  <HyperlinksChanged>false</HyperlinksChanged>
  <AppVersion>16.0015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Sharing Your Research</dc:title>
  <dc:creator>UTEP</dc:creator>
  <cp:lastModifiedBy>Deana Pennington</cp:lastModifiedBy>
  <cp:revision>63</cp:revision>
  <dcterms:created xsi:type="dcterms:W3CDTF">2017-02-28T19:53:29Z</dcterms:created>
  <dcterms:modified xsi:type="dcterms:W3CDTF">2018-08-07T20:09:06Z</dcterms:modified>
</cp:coreProperties>
</file>